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63" r:id="rId3"/>
    <p:sldId id="297" r:id="rId4"/>
    <p:sldId id="258" r:id="rId5"/>
    <p:sldId id="284" r:id="rId6"/>
    <p:sldId id="287" r:id="rId7"/>
    <p:sldId id="289" r:id="rId8"/>
    <p:sldId id="296" r:id="rId9"/>
    <p:sldId id="298" r:id="rId10"/>
    <p:sldId id="288" r:id="rId11"/>
    <p:sldId id="299" r:id="rId12"/>
    <p:sldId id="304" r:id="rId13"/>
    <p:sldId id="300" r:id="rId14"/>
    <p:sldId id="301" r:id="rId15"/>
    <p:sldId id="302" r:id="rId16"/>
    <p:sldId id="303" r:id="rId17"/>
    <p:sldId id="305" r:id="rId18"/>
    <p:sldId id="262" r:id="rId19"/>
    <p:sldId id="306" r:id="rId20"/>
    <p:sldId id="307" r:id="rId21"/>
    <p:sldId id="308" r:id="rId22"/>
    <p:sldId id="309" r:id="rId23"/>
    <p:sldId id="310" r:id="rId24"/>
    <p:sldId id="311" r:id="rId25"/>
    <p:sldId id="312" r:id="rId26"/>
    <p:sldId id="313" r:id="rId27"/>
    <p:sldId id="315" r:id="rId28"/>
    <p:sldId id="314"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292" r:id="rId52"/>
    <p:sldId id="338" r:id="rId53"/>
    <p:sldId id="339" r:id="rId54"/>
    <p:sldId id="28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63"/>
            <p14:sldId id="297"/>
            <p14:sldId id="258"/>
            <p14:sldId id="284"/>
            <p14:sldId id="287"/>
            <p14:sldId id="289"/>
            <p14:sldId id="296"/>
            <p14:sldId id="298"/>
            <p14:sldId id="288"/>
            <p14:sldId id="299"/>
            <p14:sldId id="304"/>
            <p14:sldId id="300"/>
            <p14:sldId id="301"/>
            <p14:sldId id="302"/>
            <p14:sldId id="303"/>
            <p14:sldId id="305"/>
            <p14:sldId id="262"/>
            <p14:sldId id="306"/>
            <p14:sldId id="307"/>
            <p14:sldId id="308"/>
            <p14:sldId id="309"/>
            <p14:sldId id="310"/>
            <p14:sldId id="311"/>
            <p14:sldId id="312"/>
            <p14:sldId id="313"/>
            <p14:sldId id="315"/>
            <p14:sldId id="314"/>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292"/>
            <p14:sldId id="338"/>
            <p14:sldId id="339"/>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96" d="100"/>
          <a:sy n="96" d="100"/>
        </p:scale>
        <p:origin x="6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CE CAO" userId="639f440479779f81" providerId="LiveId" clId="{94DC61F3-02E6-434B-BB94-5374FEDA683F}"/>
    <pc:docChg chg="modSld">
      <pc:chgData name="GRACE CAO" userId="639f440479779f81" providerId="LiveId" clId="{94DC61F3-02E6-434B-BB94-5374FEDA683F}" dt="2022-04-28T19:34:50.064" v="460" actId="20577"/>
      <pc:docMkLst>
        <pc:docMk/>
      </pc:docMkLst>
      <pc:sldChg chg="modSp mod">
        <pc:chgData name="GRACE CAO" userId="639f440479779f81" providerId="LiveId" clId="{94DC61F3-02E6-434B-BB94-5374FEDA683F}" dt="2022-04-28T05:48:14.688" v="1" actId="20577"/>
        <pc:sldMkLst>
          <pc:docMk/>
          <pc:sldMk cId="2997580326" sldId="256"/>
        </pc:sldMkLst>
        <pc:spChg chg="mod">
          <ac:chgData name="GRACE CAO" userId="639f440479779f81" providerId="LiveId" clId="{94DC61F3-02E6-434B-BB94-5374FEDA683F}" dt="2022-04-28T05:48:14.688" v="1" actId="20577"/>
          <ac:spMkLst>
            <pc:docMk/>
            <pc:sldMk cId="2997580326" sldId="256"/>
            <ac:spMk id="3" creationId="{3C322DE6-C2BE-4B53-BC28-C43EBD0052AA}"/>
          </ac:spMkLst>
        </pc:spChg>
      </pc:sldChg>
      <pc:sldChg chg="modSp mod">
        <pc:chgData name="GRACE CAO" userId="639f440479779f81" providerId="LiveId" clId="{94DC61F3-02E6-434B-BB94-5374FEDA683F}" dt="2022-04-28T19:34:50.064" v="460" actId="20577"/>
        <pc:sldMkLst>
          <pc:docMk/>
          <pc:sldMk cId="2998242750" sldId="292"/>
        </pc:sldMkLst>
        <pc:spChg chg="mod">
          <ac:chgData name="GRACE CAO" userId="639f440479779f81" providerId="LiveId" clId="{94DC61F3-02E6-434B-BB94-5374FEDA683F}" dt="2022-04-28T19:34:50.064" v="460" actId="20577"/>
          <ac:spMkLst>
            <pc:docMk/>
            <pc:sldMk cId="2998242750" sldId="292"/>
            <ac:spMk id="5" creationId="{00000000-0000-0000-0000-000000000000}"/>
          </ac:spMkLst>
        </pc:spChg>
      </pc:sldChg>
      <pc:sldChg chg="modSp mod">
        <pc:chgData name="GRACE CAO" userId="639f440479779f81" providerId="LiveId" clId="{94DC61F3-02E6-434B-BB94-5374FEDA683F}" dt="2022-04-28T06:09:44.582" v="11" actId="1076"/>
        <pc:sldMkLst>
          <pc:docMk/>
          <pc:sldMk cId="4082495467" sldId="300"/>
        </pc:sldMkLst>
        <pc:picChg chg="mod">
          <ac:chgData name="GRACE CAO" userId="639f440479779f81" providerId="LiveId" clId="{94DC61F3-02E6-434B-BB94-5374FEDA683F}" dt="2022-04-28T06:09:44.582" v="11" actId="1076"/>
          <ac:picMkLst>
            <pc:docMk/>
            <pc:sldMk cId="4082495467" sldId="300"/>
            <ac:picMk id="7" creationId="{2268E245-491C-4832-B478-6EE0F2A517DF}"/>
          </ac:picMkLst>
        </pc:picChg>
      </pc:sldChg>
      <pc:sldChg chg="modSp mod">
        <pc:chgData name="GRACE CAO" userId="639f440479779f81" providerId="LiveId" clId="{94DC61F3-02E6-434B-BB94-5374FEDA683F}" dt="2022-04-28T18:25:32.085" v="273" actId="21"/>
        <pc:sldMkLst>
          <pc:docMk/>
          <pc:sldMk cId="2270646876" sldId="312"/>
        </pc:sldMkLst>
        <pc:spChg chg="mod">
          <ac:chgData name="GRACE CAO" userId="639f440479779f81" providerId="LiveId" clId="{94DC61F3-02E6-434B-BB94-5374FEDA683F}" dt="2022-04-28T18:25:32.085" v="273" actId="21"/>
          <ac:spMkLst>
            <pc:docMk/>
            <pc:sldMk cId="2270646876" sldId="312"/>
            <ac:spMk id="20" creationId="{C0060E9C-68EE-4335-BE84-5101C778BDF5}"/>
          </ac:spMkLst>
        </pc:spChg>
      </pc:sldChg>
      <pc:sldChg chg="modSp mod">
        <pc:chgData name="GRACE CAO" userId="639f440479779f81" providerId="LiveId" clId="{94DC61F3-02E6-434B-BB94-5374FEDA683F}" dt="2022-04-28T17:58:46.532" v="18" actId="20577"/>
        <pc:sldMkLst>
          <pc:docMk/>
          <pc:sldMk cId="1573285311" sldId="313"/>
        </pc:sldMkLst>
        <pc:spChg chg="mod">
          <ac:chgData name="GRACE CAO" userId="639f440479779f81" providerId="LiveId" clId="{94DC61F3-02E6-434B-BB94-5374FEDA683F}" dt="2022-04-28T17:58:46.532" v="18" actId="20577"/>
          <ac:spMkLst>
            <pc:docMk/>
            <pc:sldMk cId="1573285311" sldId="313"/>
            <ac:spMk id="20" creationId="{C0060E9C-68EE-4335-BE84-5101C778BDF5}"/>
          </ac:spMkLst>
        </pc:spChg>
      </pc:sldChg>
      <pc:sldChg chg="modSp mod">
        <pc:chgData name="GRACE CAO" userId="639f440479779f81" providerId="LiveId" clId="{94DC61F3-02E6-434B-BB94-5374FEDA683F}" dt="2022-04-28T18:30:03.164" v="410" actId="1076"/>
        <pc:sldMkLst>
          <pc:docMk/>
          <pc:sldMk cId="2631627034" sldId="314"/>
        </pc:sldMkLst>
        <pc:spChg chg="mod">
          <ac:chgData name="GRACE CAO" userId="639f440479779f81" providerId="LiveId" clId="{94DC61F3-02E6-434B-BB94-5374FEDA683F}" dt="2022-04-28T18:29:56.698" v="408" actId="1076"/>
          <ac:spMkLst>
            <pc:docMk/>
            <pc:sldMk cId="2631627034" sldId="314"/>
            <ac:spMk id="10" creationId="{CD1E7710-57DD-4BE6-B165-46B8DD6EB45C}"/>
          </ac:spMkLst>
        </pc:spChg>
        <pc:spChg chg="mod">
          <ac:chgData name="GRACE CAO" userId="639f440479779f81" providerId="LiveId" clId="{94DC61F3-02E6-434B-BB94-5374FEDA683F}" dt="2022-04-28T18:16:01.966" v="248" actId="20577"/>
          <ac:spMkLst>
            <pc:docMk/>
            <pc:sldMk cId="2631627034" sldId="314"/>
            <ac:spMk id="20" creationId="{C0060E9C-68EE-4335-BE84-5101C778BDF5}"/>
          </ac:spMkLst>
        </pc:spChg>
        <pc:picChg chg="mod">
          <ac:chgData name="GRACE CAO" userId="639f440479779f81" providerId="LiveId" clId="{94DC61F3-02E6-434B-BB94-5374FEDA683F}" dt="2022-04-28T18:30:03.164" v="410" actId="1076"/>
          <ac:picMkLst>
            <pc:docMk/>
            <pc:sldMk cId="2631627034" sldId="314"/>
            <ac:picMk id="5" creationId="{D8313F19-FCF7-42A4-AFF9-74108AFEB890}"/>
          </ac:picMkLst>
        </pc:picChg>
        <pc:picChg chg="mod">
          <ac:chgData name="GRACE CAO" userId="639f440479779f81" providerId="LiveId" clId="{94DC61F3-02E6-434B-BB94-5374FEDA683F}" dt="2022-04-28T18:30:00.412" v="409" actId="1076"/>
          <ac:picMkLst>
            <pc:docMk/>
            <pc:sldMk cId="2631627034" sldId="314"/>
            <ac:picMk id="7" creationId="{2A6F3454-7621-47AF-B2BD-2123471BA5F5}"/>
          </ac:picMkLst>
        </pc:picChg>
      </pc:sldChg>
      <pc:sldChg chg="modSp mod">
        <pc:chgData name="GRACE CAO" userId="639f440479779f81" providerId="LiveId" clId="{94DC61F3-02E6-434B-BB94-5374FEDA683F}" dt="2022-04-28T18:15:03.596" v="240" actId="20577"/>
        <pc:sldMkLst>
          <pc:docMk/>
          <pc:sldMk cId="3689034468" sldId="315"/>
        </pc:sldMkLst>
        <pc:spChg chg="mod">
          <ac:chgData name="GRACE CAO" userId="639f440479779f81" providerId="LiveId" clId="{94DC61F3-02E6-434B-BB94-5374FEDA683F}" dt="2022-04-28T18:15:03.596" v="240" actId="20577"/>
          <ac:spMkLst>
            <pc:docMk/>
            <pc:sldMk cId="3689034468" sldId="315"/>
            <ac:spMk id="20" creationId="{C0060E9C-68EE-4335-BE84-5101C778BDF5}"/>
          </ac:spMkLst>
        </pc:spChg>
      </pc:sldChg>
      <pc:sldChg chg="modSp mod">
        <pc:chgData name="GRACE CAO" userId="639f440479779f81" providerId="LiveId" clId="{94DC61F3-02E6-434B-BB94-5374FEDA683F}" dt="2022-04-28T18:28:34.417" v="403"/>
        <pc:sldMkLst>
          <pc:docMk/>
          <pc:sldMk cId="1453820873" sldId="316"/>
        </pc:sldMkLst>
        <pc:spChg chg="mod">
          <ac:chgData name="GRACE CAO" userId="639f440479779f81" providerId="LiveId" clId="{94DC61F3-02E6-434B-BB94-5374FEDA683F}" dt="2022-04-28T18:23:32.231" v="270" actId="20577"/>
          <ac:spMkLst>
            <pc:docMk/>
            <pc:sldMk cId="1453820873" sldId="316"/>
            <ac:spMk id="10" creationId="{CD1E7710-57DD-4BE6-B165-46B8DD6EB45C}"/>
          </ac:spMkLst>
        </pc:spChg>
        <pc:spChg chg="mod">
          <ac:chgData name="GRACE CAO" userId="639f440479779f81" providerId="LiveId" clId="{94DC61F3-02E6-434B-BB94-5374FEDA683F}" dt="2022-04-28T18:28:34.417" v="403"/>
          <ac:spMkLst>
            <pc:docMk/>
            <pc:sldMk cId="1453820873" sldId="316"/>
            <ac:spMk id="12" creationId="{0433CE5B-B7E8-4877-9105-947BB5F55DE7}"/>
          </ac:spMkLst>
        </pc:spChg>
      </pc:sldChg>
      <pc:sldChg chg="modSp mod">
        <pc:chgData name="GRACE CAO" userId="639f440479779f81" providerId="LiveId" clId="{94DC61F3-02E6-434B-BB94-5374FEDA683F}" dt="2022-04-28T18:31:32.909" v="411"/>
        <pc:sldMkLst>
          <pc:docMk/>
          <pc:sldMk cId="1945867577" sldId="318"/>
        </pc:sldMkLst>
        <pc:spChg chg="mod">
          <ac:chgData name="GRACE CAO" userId="639f440479779f81" providerId="LiveId" clId="{94DC61F3-02E6-434B-BB94-5374FEDA683F}" dt="2022-04-28T18:31:32.909" v="411"/>
          <ac:spMkLst>
            <pc:docMk/>
            <pc:sldMk cId="1945867577" sldId="318"/>
            <ac:spMk id="10" creationId="{CD1E7710-57DD-4BE6-B165-46B8DD6EB45C}"/>
          </ac:spMkLst>
        </pc:spChg>
      </pc:sldChg>
      <pc:sldChg chg="modSp mod">
        <pc:chgData name="GRACE CAO" userId="639f440479779f81" providerId="LiveId" clId="{94DC61F3-02E6-434B-BB94-5374FEDA683F}" dt="2022-04-28T18:41:35.868" v="415" actId="20577"/>
        <pc:sldMkLst>
          <pc:docMk/>
          <pc:sldMk cId="3056586196" sldId="320"/>
        </pc:sldMkLst>
        <pc:spChg chg="mod">
          <ac:chgData name="GRACE CAO" userId="639f440479779f81" providerId="LiveId" clId="{94DC61F3-02E6-434B-BB94-5374FEDA683F}" dt="2022-04-28T18:41:35.868" v="415" actId="20577"/>
          <ac:spMkLst>
            <pc:docMk/>
            <pc:sldMk cId="3056586196" sldId="320"/>
            <ac:spMk id="10" creationId="{CD1E7710-57DD-4BE6-B165-46B8DD6EB45C}"/>
          </ac:spMkLst>
        </pc:spChg>
      </pc:sldChg>
      <pc:sldChg chg="modSp mod">
        <pc:chgData name="GRACE CAO" userId="639f440479779f81" providerId="LiveId" clId="{94DC61F3-02E6-434B-BB94-5374FEDA683F}" dt="2022-04-28T18:58:44.742" v="418" actId="113"/>
        <pc:sldMkLst>
          <pc:docMk/>
          <pc:sldMk cId="4124337890" sldId="324"/>
        </pc:sldMkLst>
        <pc:spChg chg="mod">
          <ac:chgData name="GRACE CAO" userId="639f440479779f81" providerId="LiveId" clId="{94DC61F3-02E6-434B-BB94-5374FEDA683F}" dt="2022-04-28T18:58:44.742" v="418" actId="113"/>
          <ac:spMkLst>
            <pc:docMk/>
            <pc:sldMk cId="4124337890" sldId="324"/>
            <ac:spMk id="14" creationId="{82B9BE65-2221-45B3-94A3-1CE96AC59BB9}"/>
          </ac:spMkLst>
        </pc:spChg>
      </pc:sldChg>
      <pc:sldChg chg="modSp mod">
        <pc:chgData name="GRACE CAO" userId="639f440479779f81" providerId="LiveId" clId="{94DC61F3-02E6-434B-BB94-5374FEDA683F}" dt="2022-04-28T18:55:36.745" v="416"/>
        <pc:sldMkLst>
          <pc:docMk/>
          <pc:sldMk cId="3702225053" sldId="325"/>
        </pc:sldMkLst>
        <pc:spChg chg="mod">
          <ac:chgData name="GRACE CAO" userId="639f440479779f81" providerId="LiveId" clId="{94DC61F3-02E6-434B-BB94-5374FEDA683F}" dt="2022-04-28T18:55:36.745" v="416"/>
          <ac:spMkLst>
            <pc:docMk/>
            <pc:sldMk cId="3702225053" sldId="325"/>
            <ac:spMk id="18" creationId="{6ABA4DBD-B474-4827-9D61-7474A8D664E9}"/>
          </ac:spMkLst>
        </pc:spChg>
      </pc:sldChg>
      <pc:sldChg chg="modSp mod">
        <pc:chgData name="GRACE CAO" userId="639f440479779f81" providerId="LiveId" clId="{94DC61F3-02E6-434B-BB94-5374FEDA683F}" dt="2022-04-28T19:10:43.646" v="424" actId="113"/>
        <pc:sldMkLst>
          <pc:docMk/>
          <pc:sldMk cId="126053194" sldId="332"/>
        </pc:sldMkLst>
        <pc:spChg chg="mod">
          <ac:chgData name="GRACE CAO" userId="639f440479779f81" providerId="LiveId" clId="{94DC61F3-02E6-434B-BB94-5374FEDA683F}" dt="2022-04-28T19:10:43.646" v="424" actId="113"/>
          <ac:spMkLst>
            <pc:docMk/>
            <pc:sldMk cId="126053194" sldId="332"/>
            <ac:spMk id="17" creationId="{E56F60A0-D77A-4A18-8D70-A32BB354160B}"/>
          </ac:spMkLst>
        </pc:spChg>
      </pc:sldChg>
      <pc:sldChg chg="modSp mod">
        <pc:chgData name="GRACE CAO" userId="639f440479779f81" providerId="LiveId" clId="{94DC61F3-02E6-434B-BB94-5374FEDA683F}" dt="2022-04-28T19:25:45.114" v="448" actId="1076"/>
        <pc:sldMkLst>
          <pc:docMk/>
          <pc:sldMk cId="3771473898" sldId="336"/>
        </pc:sldMkLst>
        <pc:spChg chg="mod">
          <ac:chgData name="GRACE CAO" userId="639f440479779f81" providerId="LiveId" clId="{94DC61F3-02E6-434B-BB94-5374FEDA683F}" dt="2022-04-28T19:25:45.114" v="448" actId="1076"/>
          <ac:spMkLst>
            <pc:docMk/>
            <pc:sldMk cId="3771473898" sldId="336"/>
            <ac:spMk id="17" creationId="{E56F60A0-D77A-4A18-8D70-A32BB354160B}"/>
          </ac:spMkLst>
        </pc:spChg>
      </pc:sldChg>
    </pc:docChg>
  </pc:docChgLst>
  <pc:docChgLst>
    <pc:chgData name="GRACE CAO" userId="639f440479779f81" providerId="LiveId" clId="{BF498491-4449-48B1-9107-17247D355896}"/>
    <pc:docChg chg="modSld">
      <pc:chgData name="GRACE CAO" userId="639f440479779f81" providerId="LiveId" clId="{BF498491-4449-48B1-9107-17247D355896}" dt="2022-05-05T00:23:08.631" v="1" actId="20577"/>
      <pc:docMkLst>
        <pc:docMk/>
      </pc:docMkLst>
      <pc:sldChg chg="modSp mod">
        <pc:chgData name="GRACE CAO" userId="639f440479779f81" providerId="LiveId" clId="{BF498491-4449-48B1-9107-17247D355896}" dt="2022-05-05T00:23:08.631" v="1" actId="20577"/>
        <pc:sldMkLst>
          <pc:docMk/>
          <pc:sldMk cId="2998242750" sldId="292"/>
        </pc:sldMkLst>
        <pc:spChg chg="mod">
          <ac:chgData name="GRACE CAO" userId="639f440479779f81" providerId="LiveId" clId="{BF498491-4449-48B1-9107-17247D355896}" dt="2022-05-05T00:23:08.631" v="1" actId="20577"/>
          <ac:spMkLst>
            <pc:docMk/>
            <pc:sldMk cId="2998242750" sldId="292"/>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a:t>
            </a:fld>
            <a:endParaRPr lang="en-US"/>
          </a:p>
        </p:txBody>
      </p:sp>
    </p:spTree>
    <p:extLst>
      <p:ext uri="{BB962C8B-B14F-4D97-AF65-F5344CB8AC3E}">
        <p14:creationId xmlns:p14="http://schemas.microsoft.com/office/powerpoint/2010/main" val="309205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13</a:t>
            </a:fld>
            <a:endParaRPr lang="en-US"/>
          </a:p>
        </p:txBody>
      </p:sp>
    </p:spTree>
    <p:extLst>
      <p:ext uri="{BB962C8B-B14F-4D97-AF65-F5344CB8AC3E}">
        <p14:creationId xmlns:p14="http://schemas.microsoft.com/office/powerpoint/2010/main" val="3940150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14</a:t>
            </a:fld>
            <a:endParaRPr lang="en-US"/>
          </a:p>
        </p:txBody>
      </p:sp>
    </p:spTree>
    <p:extLst>
      <p:ext uri="{BB962C8B-B14F-4D97-AF65-F5344CB8AC3E}">
        <p14:creationId xmlns:p14="http://schemas.microsoft.com/office/powerpoint/2010/main" val="2212681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15</a:t>
            </a:fld>
            <a:endParaRPr lang="en-US"/>
          </a:p>
        </p:txBody>
      </p:sp>
    </p:spTree>
    <p:extLst>
      <p:ext uri="{BB962C8B-B14F-4D97-AF65-F5344CB8AC3E}">
        <p14:creationId xmlns:p14="http://schemas.microsoft.com/office/powerpoint/2010/main" val="2909161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16</a:t>
            </a:fld>
            <a:endParaRPr lang="en-US"/>
          </a:p>
        </p:txBody>
      </p:sp>
    </p:spTree>
    <p:extLst>
      <p:ext uri="{BB962C8B-B14F-4D97-AF65-F5344CB8AC3E}">
        <p14:creationId xmlns:p14="http://schemas.microsoft.com/office/powerpoint/2010/main" val="4058270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Empirical research will study how the minority status and language have an impact on y, how socioeconomic status has an impact on y, how the household composition has an impact on y, how minority status and language, socioeconomic status, household composition, environmental impact assessment combined have an impact on y. We will work on descriptive statistics, correlation analysis, linear regression analysis, regression diagnosis, and Oaxaca decomposition in every small and combined model. I will present the results and discussion. </a:t>
            </a:r>
          </a:p>
          <a:p>
            <a:r>
              <a:rPr lang="en-US"/>
              <a:t>At the end of the empirical research, I will draw a conclusion.</a:t>
            </a:r>
          </a:p>
          <a:p>
            <a:endParaRPr lang="en-US"/>
          </a:p>
        </p:txBody>
      </p:sp>
      <p:sp>
        <p:nvSpPr>
          <p:cNvPr id="4" name="Slide Number Placeholder 3"/>
          <p:cNvSpPr>
            <a:spLocks noGrp="1"/>
          </p:cNvSpPr>
          <p:nvPr>
            <p:ph type="sldNum" sz="quarter" idx="5"/>
          </p:nvPr>
        </p:nvSpPr>
        <p:spPr/>
        <p:txBody>
          <a:bodyPr/>
          <a:lstStyle/>
          <a:p>
            <a:fld id="{5A01C38D-F26D-4167-83EF-8774BC62D548}" type="slidenum">
              <a:rPr lang="en-US" smtClean="0"/>
              <a:t>17</a:t>
            </a:fld>
            <a:endParaRPr lang="en-US"/>
          </a:p>
        </p:txBody>
      </p:sp>
    </p:spTree>
    <p:extLst>
      <p:ext uri="{BB962C8B-B14F-4D97-AF65-F5344CB8AC3E}">
        <p14:creationId xmlns:p14="http://schemas.microsoft.com/office/powerpoint/2010/main" val="405634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18</a:t>
            </a:fld>
            <a:endParaRPr lang="en-US"/>
          </a:p>
        </p:txBody>
      </p:sp>
    </p:spTree>
    <p:extLst>
      <p:ext uri="{BB962C8B-B14F-4D97-AF65-F5344CB8AC3E}">
        <p14:creationId xmlns:p14="http://schemas.microsoft.com/office/powerpoint/2010/main" val="86699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19</a:t>
            </a:fld>
            <a:endParaRPr lang="en-US"/>
          </a:p>
        </p:txBody>
      </p:sp>
    </p:spTree>
    <p:extLst>
      <p:ext uri="{BB962C8B-B14F-4D97-AF65-F5344CB8AC3E}">
        <p14:creationId xmlns:p14="http://schemas.microsoft.com/office/powerpoint/2010/main" val="4261535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20</a:t>
            </a:fld>
            <a:endParaRPr lang="en-US"/>
          </a:p>
        </p:txBody>
      </p:sp>
    </p:spTree>
    <p:extLst>
      <p:ext uri="{BB962C8B-B14F-4D97-AF65-F5344CB8AC3E}">
        <p14:creationId xmlns:p14="http://schemas.microsoft.com/office/powerpoint/2010/main" val="1760399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minority status and language model, socioeconomic status model, household composition model, residuals are approximately normal and independent. In the complete (ADI) model, the residuals have passed the normality and independent tests. However, heteroscedasticity is always in all of the models. </a:t>
            </a:r>
            <a:r>
              <a:rPr lang="en-US" sz="1800" dirty="0">
                <a:effectLst/>
                <a:latin typeface="Times New Roman" panose="02020603050405020304" pitchFamily="18" charset="0"/>
                <a:ea typeface="SimSun" panose="02010600030101010101" pitchFamily="2" charset="-122"/>
              </a:rPr>
              <a:t>If we increase the number of independent variables of linear regression, the results of regression diagnosis improve. </a:t>
            </a:r>
            <a:endParaRPr lang="en-US" dirty="0"/>
          </a:p>
          <a:p>
            <a:endParaRPr lang="en-US" dirty="0"/>
          </a:p>
        </p:txBody>
      </p:sp>
      <p:sp>
        <p:nvSpPr>
          <p:cNvPr id="4" name="Slide Number Placeholder 3"/>
          <p:cNvSpPr>
            <a:spLocks noGrp="1"/>
          </p:cNvSpPr>
          <p:nvPr>
            <p:ph type="sldNum" sz="quarter" idx="5"/>
          </p:nvPr>
        </p:nvSpPr>
        <p:spPr/>
        <p:txBody>
          <a:bodyPr/>
          <a:lstStyle/>
          <a:p>
            <a:fld id="{5A01C38D-F26D-4167-83EF-8774BC62D548}" type="slidenum">
              <a:rPr lang="en-US" smtClean="0"/>
              <a:t>23</a:t>
            </a:fld>
            <a:endParaRPr lang="en-US"/>
          </a:p>
        </p:txBody>
      </p:sp>
    </p:spTree>
    <p:extLst>
      <p:ext uri="{BB962C8B-B14F-4D97-AF65-F5344CB8AC3E}">
        <p14:creationId xmlns:p14="http://schemas.microsoft.com/office/powerpoint/2010/main" val="3147758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can see from the scatter plots of the dataset in appendices A, B, C, and D, most of the points lie within the confidence bands in group 1, which is expected for the given distribution. However, we observe that there are many outliers in the scatter plots of both groups (group 0 and group 1) and group 0. </a:t>
            </a:r>
          </a:p>
          <a:p>
            <a:r>
              <a:rPr lang="en-US" sz="1800" dirty="0">
                <a:effectLst/>
                <a:latin typeface="Times New Roman" panose="02020603050405020304" pitchFamily="18" charset="0"/>
                <a:ea typeface="SimSun" panose="02010600030101010101" pitchFamily="2" charset="-122"/>
              </a:rPr>
              <a:t>This is why residuals in group 1 pass normality, independence, and homoscedasticity tests in all four models. However, residuals in group 0 and both groups can’t pass homoscedasticity tests. Because our columns are from different datasets that describe various factors, heteroscedasticity is reasonable. </a:t>
            </a:r>
            <a:endParaRPr lang="en-US" dirty="0"/>
          </a:p>
        </p:txBody>
      </p:sp>
      <p:sp>
        <p:nvSpPr>
          <p:cNvPr id="4" name="Slide Number Placeholder 3"/>
          <p:cNvSpPr>
            <a:spLocks noGrp="1"/>
          </p:cNvSpPr>
          <p:nvPr>
            <p:ph type="sldNum" sz="quarter" idx="5"/>
          </p:nvPr>
        </p:nvSpPr>
        <p:spPr/>
        <p:txBody>
          <a:bodyPr/>
          <a:lstStyle/>
          <a:p>
            <a:fld id="{5A01C38D-F26D-4167-83EF-8774BC62D548}" type="slidenum">
              <a:rPr lang="en-US" smtClean="0"/>
              <a:t>24</a:t>
            </a:fld>
            <a:endParaRPr lang="en-US"/>
          </a:p>
        </p:txBody>
      </p:sp>
    </p:spTree>
    <p:extLst>
      <p:ext uri="{BB962C8B-B14F-4D97-AF65-F5344CB8AC3E}">
        <p14:creationId xmlns:p14="http://schemas.microsoft.com/office/powerpoint/2010/main" val="2583264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5</a:t>
            </a:fld>
            <a:endParaRPr lang="en-US"/>
          </a:p>
        </p:txBody>
      </p:sp>
    </p:spTree>
    <p:extLst>
      <p:ext uri="{BB962C8B-B14F-4D97-AF65-F5344CB8AC3E}">
        <p14:creationId xmlns:p14="http://schemas.microsoft.com/office/powerpoint/2010/main" val="3878095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35</a:t>
            </a:fld>
            <a:endParaRPr lang="en-US"/>
          </a:p>
        </p:txBody>
      </p:sp>
    </p:spTree>
    <p:extLst>
      <p:ext uri="{BB962C8B-B14F-4D97-AF65-F5344CB8AC3E}">
        <p14:creationId xmlns:p14="http://schemas.microsoft.com/office/powerpoint/2010/main" val="1974182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36</a:t>
            </a:fld>
            <a:endParaRPr lang="en-US"/>
          </a:p>
        </p:txBody>
      </p:sp>
    </p:spTree>
    <p:extLst>
      <p:ext uri="{BB962C8B-B14F-4D97-AF65-F5344CB8AC3E}">
        <p14:creationId xmlns:p14="http://schemas.microsoft.com/office/powerpoint/2010/main" val="4229362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37</a:t>
            </a:fld>
            <a:endParaRPr lang="en-US"/>
          </a:p>
        </p:txBody>
      </p:sp>
    </p:spTree>
    <p:extLst>
      <p:ext uri="{BB962C8B-B14F-4D97-AF65-F5344CB8AC3E}">
        <p14:creationId xmlns:p14="http://schemas.microsoft.com/office/powerpoint/2010/main" val="4250154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38</a:t>
            </a:fld>
            <a:endParaRPr lang="en-US"/>
          </a:p>
        </p:txBody>
      </p:sp>
    </p:spTree>
    <p:extLst>
      <p:ext uri="{BB962C8B-B14F-4D97-AF65-F5344CB8AC3E}">
        <p14:creationId xmlns:p14="http://schemas.microsoft.com/office/powerpoint/2010/main" val="2292167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39</a:t>
            </a:fld>
            <a:endParaRPr lang="en-US"/>
          </a:p>
        </p:txBody>
      </p:sp>
    </p:spTree>
    <p:extLst>
      <p:ext uri="{BB962C8B-B14F-4D97-AF65-F5344CB8AC3E}">
        <p14:creationId xmlns:p14="http://schemas.microsoft.com/office/powerpoint/2010/main" val="2846872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40</a:t>
            </a:fld>
            <a:endParaRPr lang="en-US"/>
          </a:p>
        </p:txBody>
      </p:sp>
    </p:spTree>
    <p:extLst>
      <p:ext uri="{BB962C8B-B14F-4D97-AF65-F5344CB8AC3E}">
        <p14:creationId xmlns:p14="http://schemas.microsoft.com/office/powerpoint/2010/main" val="1463333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41</a:t>
            </a:fld>
            <a:endParaRPr lang="en-US"/>
          </a:p>
        </p:txBody>
      </p:sp>
    </p:spTree>
    <p:extLst>
      <p:ext uri="{BB962C8B-B14F-4D97-AF65-F5344CB8AC3E}">
        <p14:creationId xmlns:p14="http://schemas.microsoft.com/office/powerpoint/2010/main" val="3465338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42</a:t>
            </a:fld>
            <a:endParaRPr lang="en-US"/>
          </a:p>
        </p:txBody>
      </p:sp>
    </p:spTree>
    <p:extLst>
      <p:ext uri="{BB962C8B-B14F-4D97-AF65-F5344CB8AC3E}">
        <p14:creationId xmlns:p14="http://schemas.microsoft.com/office/powerpoint/2010/main" val="2140607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43</a:t>
            </a:fld>
            <a:endParaRPr lang="en-US"/>
          </a:p>
        </p:txBody>
      </p:sp>
    </p:spTree>
    <p:extLst>
      <p:ext uri="{BB962C8B-B14F-4D97-AF65-F5344CB8AC3E}">
        <p14:creationId xmlns:p14="http://schemas.microsoft.com/office/powerpoint/2010/main" val="3110894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44</a:t>
            </a:fld>
            <a:endParaRPr lang="en-US"/>
          </a:p>
        </p:txBody>
      </p:sp>
    </p:spTree>
    <p:extLst>
      <p:ext uri="{BB962C8B-B14F-4D97-AF65-F5344CB8AC3E}">
        <p14:creationId xmlns:p14="http://schemas.microsoft.com/office/powerpoint/2010/main" val="272524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6</a:t>
            </a:fld>
            <a:endParaRPr lang="en-US"/>
          </a:p>
        </p:txBody>
      </p:sp>
    </p:spTree>
    <p:extLst>
      <p:ext uri="{BB962C8B-B14F-4D97-AF65-F5344CB8AC3E}">
        <p14:creationId xmlns:p14="http://schemas.microsoft.com/office/powerpoint/2010/main" val="2490675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45</a:t>
            </a:fld>
            <a:endParaRPr lang="en-US"/>
          </a:p>
        </p:txBody>
      </p:sp>
    </p:spTree>
    <p:extLst>
      <p:ext uri="{BB962C8B-B14F-4D97-AF65-F5344CB8AC3E}">
        <p14:creationId xmlns:p14="http://schemas.microsoft.com/office/powerpoint/2010/main" val="2554259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46</a:t>
            </a:fld>
            <a:endParaRPr lang="en-US"/>
          </a:p>
        </p:txBody>
      </p:sp>
    </p:spTree>
    <p:extLst>
      <p:ext uri="{BB962C8B-B14F-4D97-AF65-F5344CB8AC3E}">
        <p14:creationId xmlns:p14="http://schemas.microsoft.com/office/powerpoint/2010/main" val="4143689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47</a:t>
            </a:fld>
            <a:endParaRPr lang="en-US"/>
          </a:p>
        </p:txBody>
      </p:sp>
    </p:spTree>
    <p:extLst>
      <p:ext uri="{BB962C8B-B14F-4D97-AF65-F5344CB8AC3E}">
        <p14:creationId xmlns:p14="http://schemas.microsoft.com/office/powerpoint/2010/main" val="75834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48</a:t>
            </a:fld>
            <a:endParaRPr lang="en-US"/>
          </a:p>
        </p:txBody>
      </p:sp>
    </p:spTree>
    <p:extLst>
      <p:ext uri="{BB962C8B-B14F-4D97-AF65-F5344CB8AC3E}">
        <p14:creationId xmlns:p14="http://schemas.microsoft.com/office/powerpoint/2010/main" val="1035305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49</a:t>
            </a:fld>
            <a:endParaRPr lang="en-US"/>
          </a:p>
        </p:txBody>
      </p:sp>
    </p:spTree>
    <p:extLst>
      <p:ext uri="{BB962C8B-B14F-4D97-AF65-F5344CB8AC3E}">
        <p14:creationId xmlns:p14="http://schemas.microsoft.com/office/powerpoint/2010/main" val="3647873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51</a:t>
            </a:fld>
            <a:endParaRPr lang="en-US"/>
          </a:p>
        </p:txBody>
      </p:sp>
    </p:spTree>
    <p:extLst>
      <p:ext uri="{BB962C8B-B14F-4D97-AF65-F5344CB8AC3E}">
        <p14:creationId xmlns:p14="http://schemas.microsoft.com/office/powerpoint/2010/main" val="947232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7</a:t>
            </a:fld>
            <a:endParaRPr lang="en-US"/>
          </a:p>
        </p:txBody>
      </p:sp>
    </p:spTree>
    <p:extLst>
      <p:ext uri="{BB962C8B-B14F-4D97-AF65-F5344CB8AC3E}">
        <p14:creationId xmlns:p14="http://schemas.microsoft.com/office/powerpoint/2010/main" val="828267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8</a:t>
            </a:fld>
            <a:endParaRPr lang="en-US"/>
          </a:p>
        </p:txBody>
      </p:sp>
    </p:spTree>
    <p:extLst>
      <p:ext uri="{BB962C8B-B14F-4D97-AF65-F5344CB8AC3E}">
        <p14:creationId xmlns:p14="http://schemas.microsoft.com/office/powerpoint/2010/main" val="1614785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01C38D-F26D-4167-83EF-8774BC62D548}" type="slidenum">
              <a:rPr lang="en-US" smtClean="0"/>
              <a:t>9</a:t>
            </a:fld>
            <a:endParaRPr lang="en-US"/>
          </a:p>
        </p:txBody>
      </p:sp>
    </p:spTree>
    <p:extLst>
      <p:ext uri="{BB962C8B-B14F-4D97-AF65-F5344CB8AC3E}">
        <p14:creationId xmlns:p14="http://schemas.microsoft.com/office/powerpoint/2010/main" val="42902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10</a:t>
            </a:fld>
            <a:endParaRPr lang="en-US"/>
          </a:p>
        </p:txBody>
      </p:sp>
    </p:spTree>
    <p:extLst>
      <p:ext uri="{BB962C8B-B14F-4D97-AF65-F5344CB8AC3E}">
        <p14:creationId xmlns:p14="http://schemas.microsoft.com/office/powerpoint/2010/main" val="224086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11</a:t>
            </a:fld>
            <a:endParaRPr lang="en-US"/>
          </a:p>
        </p:txBody>
      </p:sp>
    </p:spTree>
    <p:extLst>
      <p:ext uri="{BB962C8B-B14F-4D97-AF65-F5344CB8AC3E}">
        <p14:creationId xmlns:p14="http://schemas.microsoft.com/office/powerpoint/2010/main" val="4086257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S"/>
          </a:p>
        </p:txBody>
      </p:sp>
      <p:sp>
        <p:nvSpPr>
          <p:cNvPr id="4" name="Slide Number Placeholder 3"/>
          <p:cNvSpPr>
            <a:spLocks noGrp="1"/>
          </p:cNvSpPr>
          <p:nvPr>
            <p:ph type="sldNum" sz="quarter" idx="5"/>
          </p:nvPr>
        </p:nvSpPr>
        <p:spPr/>
        <p:txBody>
          <a:bodyPr/>
          <a:lstStyle/>
          <a:p>
            <a:fld id="{5A01C38D-F26D-4167-83EF-8774BC62D548}" type="slidenum">
              <a:rPr lang="en-US" smtClean="0"/>
              <a:t>12</a:t>
            </a:fld>
            <a:endParaRPr lang="en-US"/>
          </a:p>
        </p:txBody>
      </p:sp>
    </p:spTree>
    <p:extLst>
      <p:ext uri="{BB962C8B-B14F-4D97-AF65-F5344CB8AC3E}">
        <p14:creationId xmlns:p14="http://schemas.microsoft.com/office/powerpoint/2010/main" val="3411278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extLst>
      <p:ext uri="{BB962C8B-B14F-4D97-AF65-F5344CB8AC3E}">
        <p14:creationId xmlns:p14="http://schemas.microsoft.com/office/powerpoint/2010/main" val="69782844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5/4/2022</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mc:AlternateContent xmlns:mc="http://schemas.openxmlformats.org/markup-compatibility/2006" xmlns:p14="http://schemas.microsoft.com/office/powerpoint/2010/main">
    <mc:Choice Requires="p14">
      <p:transition spd="slow" p14:dur="10000"/>
    </mc:Choice>
    <mc:Fallback xmlns="">
      <p:transition spd="slow"/>
    </mc:Fallback>
  </mc:AlternateConten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youtube.com/watch?v=6kjweKPUEE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statology.org/regressor/"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hyperlink" Target="https://www.kff.org/policy-watch/what-we-do-and-dont-know-about-recent-trends-in-health-insurance-coverage-in-the-u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ksl.com/article/50256885/utah-has-one-of-the-highest-rates-of-uninsured-kids-could-insuring-them-save-taxpayers-million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www.kff.org/policy-watch/what-we-do-and-dont-know-about-recent-trends-in-health-insurance-coverage-in-the-us" TargetMode="External"/><Relationship Id="rId7" Type="http://schemas.openxmlformats.org/officeDocument/2006/relationships/hyperlink" Target="https://cran.r-project.org/package=oaxaca"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papers.ssrn.com/sol3/papers.cfm?abstract_id=2528391" TargetMode="External"/><Relationship Id="rId5" Type="http://schemas.openxmlformats.org/officeDocument/2006/relationships/hyperlink" Target="http://www.atsdr.cdc.gov/placeandhealth/svi/documentation/pdf/SVI2018Documentation-H.pdf" TargetMode="External"/><Relationship Id="rId4" Type="http://schemas.openxmlformats.org/officeDocument/2006/relationships/hyperlink" Target="http://www.ksl.com/article/50256885/Utah-has-one-of-the-highest-rates-of-uninsured-kids-could-insuring-them-save-taxpayers-million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statology.org/scale-location-plot"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www.rdocumentation.org/packages/stats/versions/3.6.2/topics/step.%20Accessed%205%20Apr.%202022" TargetMode="External"/><Relationship Id="rId5" Type="http://schemas.openxmlformats.org/officeDocument/2006/relationships/hyperlink" Target="http://www.ncbi.nlm.nih.gov/pmc/articles/PMC4193322" TargetMode="External"/><Relationship Id="rId4" Type="http://schemas.openxmlformats.org/officeDocument/2006/relationships/hyperlink" Target="http://www.statisticshowto.com/box-cox-transformation.%20Accessed%2025%20Mar.%202022"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gardner.utah.edu/blog-covid-19-spotlights-racial-and-ethnic-health-disparities-in-utah/"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sz="4400" dirty="0"/>
              <a:t>Final Presentation Of </a:t>
            </a:r>
            <a:br>
              <a:rPr lang="en-US" sz="4400" dirty="0"/>
            </a:br>
            <a:r>
              <a:rPr lang="en-US" sz="4400" dirty="0"/>
              <a:t>Health Inequity in Salt Lake County </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n-US" sz="2000" dirty="0"/>
              <a:t>Professional Master of Science and Technology Professional Experience Project</a:t>
            </a:r>
          </a:p>
          <a:p>
            <a:r>
              <a:rPr lang="en-US" sz="2000" dirty="0"/>
              <a:t>Grace Tan </a:t>
            </a:r>
          </a:p>
          <a:p>
            <a:r>
              <a:rPr lang="en-US" sz="2000" dirty="0"/>
              <a:t>Apr 27, 2022</a:t>
            </a:r>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8077762" y="5255593"/>
            <a:ext cx="2447364"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endParaRPr lang="en-US" sz="1800">
              <a:solidFill>
                <a:schemeClr val="bg1"/>
              </a:solidFill>
              <a:latin typeface="+mj-lt"/>
              <a:ea typeface="+mn-ea"/>
              <a:cs typeface="+mn-cs"/>
            </a:endParaRP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52450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200" u="sng"/>
          </a:p>
        </p:txBody>
      </p:sp>
      <p:pic>
        <p:nvPicPr>
          <p:cNvPr id="7" name="Picture 6">
            <a:extLst>
              <a:ext uri="{FF2B5EF4-FFF2-40B4-BE49-F238E27FC236}">
                <a16:creationId xmlns:a16="http://schemas.microsoft.com/office/drawing/2014/main" id="{B5570EB3-5912-41F4-8605-843B3D1FEBD6}"/>
              </a:ext>
            </a:extLst>
          </p:cNvPr>
          <p:cNvPicPr>
            <a:picLocks noChangeAspect="1"/>
          </p:cNvPicPr>
          <p:nvPr/>
        </p:nvPicPr>
        <p:blipFill>
          <a:blip r:embed="rId2"/>
          <a:stretch>
            <a:fillRect/>
          </a:stretch>
        </p:blipFill>
        <p:spPr>
          <a:xfrm>
            <a:off x="9423185" y="265435"/>
            <a:ext cx="2489629" cy="933611"/>
          </a:xfrm>
          <a:prstGeom prst="rect">
            <a:avLst/>
          </a:prstGeom>
        </p:spPr>
      </p:pic>
      <p:pic>
        <p:nvPicPr>
          <p:cNvPr id="8" name="Picture 7">
            <a:extLst>
              <a:ext uri="{FF2B5EF4-FFF2-40B4-BE49-F238E27FC236}">
                <a16:creationId xmlns:a16="http://schemas.microsoft.com/office/drawing/2014/main" id="{73D2A2DA-95C2-5CFA-C65A-A20513D35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Tree>
    <p:extLst>
      <p:ext uri="{BB962C8B-B14F-4D97-AF65-F5344CB8AC3E}">
        <p14:creationId xmlns:p14="http://schemas.microsoft.com/office/powerpoint/2010/main" val="299758032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a:t>2.1.1 Public datasets </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56199" y="1509056"/>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167634" y="1509056"/>
            <a:ext cx="10763742" cy="14501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400"/>
              </a:spcBef>
              <a:spcAft>
                <a:spcPts val="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The American Community Survey 5-Year data (2015-2019)</a:t>
            </a:r>
          </a:p>
          <a:p>
            <a:pPr marL="0" indent="0">
              <a:lnSpc>
                <a:spcPct val="100000"/>
              </a:lnSpc>
              <a:spcBef>
                <a:spcPts val="2400"/>
              </a:spcBef>
              <a:spcAft>
                <a:spcPts val="0"/>
              </a:spcAft>
              <a:buNone/>
            </a:pPr>
            <a:r>
              <a:rPr lang="en-US" sz="1600" dirty="0">
                <a:solidFill>
                  <a:prstClr val="black">
                    <a:lumMod val="75000"/>
                    <a:lumOff val="25000"/>
                  </a:prstClr>
                </a:solidFill>
              </a:rPr>
              <a:t>Most of the datasets in the project are from The American Community Survey 5-Year Data (ACS 5). We extract 26 columns under subjects "S2701_C05_***". </a:t>
            </a: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56199" y="3019162"/>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sp>
        <p:nvSpPr>
          <p:cNvPr id="10"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0C7FB2BD-64E6-472A-A1B3-97B0B02BE3E3}"/>
              </a:ext>
            </a:extLst>
          </p:cNvPr>
          <p:cNvSpPr txBox="1">
            <a:spLocks/>
          </p:cNvSpPr>
          <p:nvPr/>
        </p:nvSpPr>
        <p:spPr>
          <a:xfrm>
            <a:off x="1167633" y="4923065"/>
            <a:ext cx="10763743" cy="165864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400"/>
              </a:spcBef>
              <a:spcAft>
                <a:spcPts val="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The Area Deprivation Index (ADI)</a:t>
            </a:r>
          </a:p>
          <a:p>
            <a:pPr marL="0" indent="0">
              <a:lnSpc>
                <a:spcPct val="100000"/>
              </a:lnSpc>
              <a:spcBef>
                <a:spcPts val="2400"/>
              </a:spcBef>
              <a:spcAft>
                <a:spcPts val="0"/>
              </a:spcAft>
              <a:buNone/>
            </a:pPr>
            <a:r>
              <a:rPr lang="en-US" sz="1600" dirty="0">
                <a:solidFill>
                  <a:prstClr val="black">
                    <a:lumMod val="75000"/>
                    <a:lumOff val="25000"/>
                  </a:prstClr>
                </a:solidFill>
              </a:rPr>
              <a:t>ADI "allows for rankings of neighborhoods by a socioeconomic disadvantage in a region of interest (e.g., at the state or national level). It includes factors for the theoretical domains of income, education, employment, and housing quality.” I extract "ADI_STATERNK" .</a:t>
            </a:r>
          </a:p>
        </p:txBody>
      </p:sp>
      <p:sp>
        <p:nvSpPr>
          <p:cNvPr id="11" name="Step 2" descr="Step 2:">
            <a:extLst>
              <a:ext uri="{FF2B5EF4-FFF2-40B4-BE49-F238E27FC236}">
                <a16:creationId xmlns:a16="http://schemas.microsoft.com/office/drawing/2014/main" id="{92009642-CE26-46E9-8A58-58D0317E6161}"/>
              </a:ext>
            </a:extLst>
          </p:cNvPr>
          <p:cNvSpPr/>
          <p:nvPr/>
        </p:nvSpPr>
        <p:spPr bwMode="blackWhite">
          <a:xfrm>
            <a:off x="656199" y="4923065"/>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3</a:t>
            </a:r>
          </a:p>
        </p:txBody>
      </p:sp>
      <p:sp>
        <p:nvSpPr>
          <p:cNvPr id="13"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33FE70D9-52BB-4231-A928-6B894169907B}"/>
              </a:ext>
            </a:extLst>
          </p:cNvPr>
          <p:cNvSpPr txBox="1">
            <a:spLocks/>
          </p:cNvSpPr>
          <p:nvPr/>
        </p:nvSpPr>
        <p:spPr>
          <a:xfrm>
            <a:off x="1167634" y="3019162"/>
            <a:ext cx="10763742" cy="165864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400"/>
              </a:spcBef>
              <a:spcAft>
                <a:spcPts val="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The CDC/ATSDR Social Vulnerability Index</a:t>
            </a:r>
          </a:p>
          <a:p>
            <a:pPr marL="0" indent="0">
              <a:lnSpc>
                <a:spcPct val="100000"/>
              </a:lnSpc>
              <a:spcBef>
                <a:spcPts val="2400"/>
              </a:spcBef>
              <a:spcAft>
                <a:spcPts val="0"/>
              </a:spcAft>
              <a:buNone/>
            </a:pPr>
            <a:r>
              <a:rPr lang="en-US" sz="1600" dirty="0">
                <a:solidFill>
                  <a:prstClr val="black">
                    <a:lumMod val="75000"/>
                    <a:lumOff val="25000"/>
                  </a:prstClr>
                </a:solidFill>
              </a:rPr>
              <a:t>The CDC/ATSDR Social Vulnerability Index (CDC/ATSDR SVI) uses 15 U.S. census variables to help local officials identify communities that may need support before, during, or after disasters. I extract "EP_LIMENG“ (percentage of persons who speak English less than well)</a:t>
            </a:r>
          </a:p>
        </p:txBody>
      </p:sp>
    </p:spTree>
    <p:extLst>
      <p:ext uri="{BB962C8B-B14F-4D97-AF65-F5344CB8AC3E}">
        <p14:creationId xmlns:p14="http://schemas.microsoft.com/office/powerpoint/2010/main" val="63172950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a:t>2.1.2 Dataset Structure (1)</a:t>
            </a: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pic>
        <p:nvPicPr>
          <p:cNvPr id="14" name="Picture 13">
            <a:extLst>
              <a:ext uri="{FF2B5EF4-FFF2-40B4-BE49-F238E27FC236}">
                <a16:creationId xmlns:a16="http://schemas.microsoft.com/office/drawing/2014/main" id="{F61BCB37-1639-4566-A93E-D44419AFF430}"/>
              </a:ext>
            </a:extLst>
          </p:cNvPr>
          <p:cNvPicPr>
            <a:picLocks noChangeAspect="1"/>
          </p:cNvPicPr>
          <p:nvPr/>
        </p:nvPicPr>
        <p:blipFill>
          <a:blip r:embed="rId4"/>
          <a:stretch>
            <a:fillRect/>
          </a:stretch>
        </p:blipFill>
        <p:spPr>
          <a:xfrm>
            <a:off x="604434" y="1928838"/>
            <a:ext cx="11326943" cy="1124197"/>
          </a:xfrm>
          <a:prstGeom prst="rect">
            <a:avLst/>
          </a:prstGeom>
        </p:spPr>
      </p:pic>
      <p:sp>
        <p:nvSpPr>
          <p:cNvPr id="15" name="TextBox 14">
            <a:extLst>
              <a:ext uri="{FF2B5EF4-FFF2-40B4-BE49-F238E27FC236}">
                <a16:creationId xmlns:a16="http://schemas.microsoft.com/office/drawing/2014/main" id="{26FC8965-AC5B-4244-87E7-B5C64433DC42}"/>
              </a:ext>
            </a:extLst>
          </p:cNvPr>
          <p:cNvSpPr txBox="1"/>
          <p:nvPr/>
        </p:nvSpPr>
        <p:spPr>
          <a:xfrm>
            <a:off x="1053193" y="2971800"/>
            <a:ext cx="9764486"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8E5D453A-08A9-4CD4-A72D-4AEB770B73BF}"/>
              </a:ext>
            </a:extLst>
          </p:cNvPr>
          <p:cNvSpPr txBox="1"/>
          <p:nvPr/>
        </p:nvSpPr>
        <p:spPr>
          <a:xfrm>
            <a:off x="2065564" y="3665764"/>
            <a:ext cx="7176407" cy="2090057"/>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3185E778-480D-405C-AC07-30A7BB5E163D}"/>
              </a:ext>
            </a:extLst>
          </p:cNvPr>
          <p:cNvSpPr txBox="1"/>
          <p:nvPr/>
        </p:nvSpPr>
        <p:spPr>
          <a:xfrm>
            <a:off x="710568" y="3665764"/>
            <a:ext cx="10983133" cy="1569660"/>
          </a:xfrm>
          <a:prstGeom prst="rect">
            <a:avLst/>
          </a:prstGeom>
          <a:noFill/>
        </p:spPr>
        <p:txBody>
          <a:bodyPr wrap="square">
            <a:spAutoFit/>
          </a:bodyPr>
          <a:lstStyle/>
          <a:p>
            <a:pPr marL="285750" indent="-285750">
              <a:buFont typeface="Arial" panose="020B0604020202020204" pitchFamily="34" charset="0"/>
              <a:buChar char="•"/>
            </a:pPr>
            <a:r>
              <a:rPr lang="en-US" sz="1600" dirty="0"/>
              <a:t>We have the dataset with 28 columns, including 26 columns from census data, 1 column from SVI, and 1 column from ADI. </a:t>
            </a:r>
          </a:p>
          <a:p>
            <a:endParaRPr lang="en-US" sz="1600" dirty="0"/>
          </a:p>
          <a:p>
            <a:pPr marL="285750" indent="-285750">
              <a:buFont typeface="Arial" panose="020B0604020202020204" pitchFamily="34" charset="0"/>
              <a:buChar char="•"/>
            </a:pPr>
            <a:r>
              <a:rPr lang="en-US" sz="1600" dirty="0"/>
              <a:t>I find the percent uninsured by tracts on the 80th percentile (15.86%) and split the tracts into two groups. The tracts with a percent uninsured by tracts higher than 15.86% are in risk group 1. Other tracts are in the safe group 0. I generate a column called "rank80," which indicates the group "0" and "1".</a:t>
            </a:r>
          </a:p>
        </p:txBody>
      </p:sp>
    </p:spTree>
    <p:extLst>
      <p:ext uri="{BB962C8B-B14F-4D97-AF65-F5344CB8AC3E}">
        <p14:creationId xmlns:p14="http://schemas.microsoft.com/office/powerpoint/2010/main" val="266492530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a:t>2.1.2 Dataset Structure (2)</a:t>
            </a: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pic>
        <p:nvPicPr>
          <p:cNvPr id="5" name="Picture 4">
            <a:extLst>
              <a:ext uri="{FF2B5EF4-FFF2-40B4-BE49-F238E27FC236}">
                <a16:creationId xmlns:a16="http://schemas.microsoft.com/office/drawing/2014/main" id="{F09B08D2-A6E3-4AE7-94FB-06ABC3D6F291}"/>
              </a:ext>
            </a:extLst>
          </p:cNvPr>
          <p:cNvPicPr>
            <a:picLocks noChangeAspect="1"/>
          </p:cNvPicPr>
          <p:nvPr/>
        </p:nvPicPr>
        <p:blipFill>
          <a:blip r:embed="rId4"/>
          <a:stretch>
            <a:fillRect/>
          </a:stretch>
        </p:blipFill>
        <p:spPr>
          <a:xfrm>
            <a:off x="604434" y="1356201"/>
            <a:ext cx="11326943" cy="5239019"/>
          </a:xfrm>
          <a:prstGeom prst="rect">
            <a:avLst/>
          </a:prstGeom>
        </p:spPr>
      </p:pic>
    </p:spTree>
    <p:extLst>
      <p:ext uri="{BB962C8B-B14F-4D97-AF65-F5344CB8AC3E}">
        <p14:creationId xmlns:p14="http://schemas.microsoft.com/office/powerpoint/2010/main" val="139597375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a:t>2.1.2 Dataset Structure (3)</a:t>
            </a: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pic>
        <p:nvPicPr>
          <p:cNvPr id="7" name="Picture 6">
            <a:extLst>
              <a:ext uri="{FF2B5EF4-FFF2-40B4-BE49-F238E27FC236}">
                <a16:creationId xmlns:a16="http://schemas.microsoft.com/office/drawing/2014/main" id="{2268E245-491C-4832-B478-6EE0F2A517DF}"/>
              </a:ext>
            </a:extLst>
          </p:cNvPr>
          <p:cNvPicPr>
            <a:picLocks noChangeAspect="1"/>
          </p:cNvPicPr>
          <p:nvPr/>
        </p:nvPicPr>
        <p:blipFill>
          <a:blip r:embed="rId4"/>
          <a:stretch>
            <a:fillRect/>
          </a:stretch>
        </p:blipFill>
        <p:spPr>
          <a:xfrm>
            <a:off x="577930" y="2210185"/>
            <a:ext cx="11326943" cy="2998874"/>
          </a:xfrm>
          <a:prstGeom prst="rect">
            <a:avLst/>
          </a:prstGeom>
        </p:spPr>
      </p:pic>
    </p:spTree>
    <p:extLst>
      <p:ext uri="{BB962C8B-B14F-4D97-AF65-F5344CB8AC3E}">
        <p14:creationId xmlns:p14="http://schemas.microsoft.com/office/powerpoint/2010/main" val="408249546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a:t>2.1.2 Dataset Structure (4.1)</a:t>
            </a: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pic>
        <p:nvPicPr>
          <p:cNvPr id="4" name="Picture 3">
            <a:extLst>
              <a:ext uri="{FF2B5EF4-FFF2-40B4-BE49-F238E27FC236}">
                <a16:creationId xmlns:a16="http://schemas.microsoft.com/office/drawing/2014/main" id="{05805DF6-BC6B-4B42-A57E-DB3655F74189}"/>
              </a:ext>
            </a:extLst>
          </p:cNvPr>
          <p:cNvPicPr>
            <a:picLocks noChangeAspect="1"/>
          </p:cNvPicPr>
          <p:nvPr/>
        </p:nvPicPr>
        <p:blipFill>
          <a:blip r:embed="rId4"/>
          <a:stretch>
            <a:fillRect/>
          </a:stretch>
        </p:blipFill>
        <p:spPr>
          <a:xfrm>
            <a:off x="604433" y="1196390"/>
            <a:ext cx="11326943" cy="5398830"/>
          </a:xfrm>
          <a:prstGeom prst="rect">
            <a:avLst/>
          </a:prstGeom>
        </p:spPr>
      </p:pic>
    </p:spTree>
    <p:extLst>
      <p:ext uri="{BB962C8B-B14F-4D97-AF65-F5344CB8AC3E}">
        <p14:creationId xmlns:p14="http://schemas.microsoft.com/office/powerpoint/2010/main" val="244081329"/>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a:t>2.1.2 Dataset Structure (4.2)</a:t>
            </a: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pic>
        <p:nvPicPr>
          <p:cNvPr id="6" name="Picture 5">
            <a:extLst>
              <a:ext uri="{FF2B5EF4-FFF2-40B4-BE49-F238E27FC236}">
                <a16:creationId xmlns:a16="http://schemas.microsoft.com/office/drawing/2014/main" id="{D2324831-B2C2-46D8-A842-539C437B5303}"/>
              </a:ext>
            </a:extLst>
          </p:cNvPr>
          <p:cNvPicPr>
            <a:picLocks noChangeAspect="1"/>
          </p:cNvPicPr>
          <p:nvPr/>
        </p:nvPicPr>
        <p:blipFill>
          <a:blip r:embed="rId4"/>
          <a:stretch>
            <a:fillRect/>
          </a:stretch>
        </p:blipFill>
        <p:spPr>
          <a:xfrm>
            <a:off x="604434" y="1287598"/>
            <a:ext cx="11326943" cy="5307621"/>
          </a:xfrm>
          <a:prstGeom prst="rect">
            <a:avLst/>
          </a:prstGeom>
        </p:spPr>
      </p:pic>
    </p:spTree>
    <p:extLst>
      <p:ext uri="{BB962C8B-B14F-4D97-AF65-F5344CB8AC3E}">
        <p14:creationId xmlns:p14="http://schemas.microsoft.com/office/powerpoint/2010/main" val="10723004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a:t>2.1.2 Dataset Structure (5)</a:t>
            </a: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pic>
        <p:nvPicPr>
          <p:cNvPr id="5" name="Picture 4">
            <a:extLst>
              <a:ext uri="{FF2B5EF4-FFF2-40B4-BE49-F238E27FC236}">
                <a16:creationId xmlns:a16="http://schemas.microsoft.com/office/drawing/2014/main" id="{7F0A42B1-2510-402E-84B8-11E6565D5508}"/>
              </a:ext>
            </a:extLst>
          </p:cNvPr>
          <p:cNvPicPr>
            <a:picLocks noChangeAspect="1"/>
          </p:cNvPicPr>
          <p:nvPr/>
        </p:nvPicPr>
        <p:blipFill>
          <a:blip r:embed="rId4"/>
          <a:stretch>
            <a:fillRect/>
          </a:stretch>
        </p:blipFill>
        <p:spPr>
          <a:xfrm>
            <a:off x="604432" y="1743855"/>
            <a:ext cx="11326943" cy="1426275"/>
          </a:xfrm>
          <a:prstGeom prst="rect">
            <a:avLst/>
          </a:prstGeom>
        </p:spPr>
      </p:pic>
      <p:sp>
        <p:nvSpPr>
          <p:cNvPr id="2" name="TextBox 1">
            <a:extLst>
              <a:ext uri="{FF2B5EF4-FFF2-40B4-BE49-F238E27FC236}">
                <a16:creationId xmlns:a16="http://schemas.microsoft.com/office/drawing/2014/main" id="{0827786D-384F-4FF3-B475-FF42991743CA}"/>
              </a:ext>
            </a:extLst>
          </p:cNvPr>
          <p:cNvSpPr txBox="1"/>
          <p:nvPr/>
        </p:nvSpPr>
        <p:spPr>
          <a:xfrm>
            <a:off x="2914650" y="3584121"/>
            <a:ext cx="7821386" cy="2735036"/>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5F3444B-9E7E-4236-B9ED-7F6678A992FC}"/>
              </a:ext>
            </a:extLst>
          </p:cNvPr>
          <p:cNvSpPr txBox="1"/>
          <p:nvPr/>
        </p:nvSpPr>
        <p:spPr>
          <a:xfrm>
            <a:off x="604433" y="3717594"/>
            <a:ext cx="11326943" cy="2062103"/>
          </a:xfrm>
          <a:prstGeom prst="rect">
            <a:avLst/>
          </a:prstGeom>
          <a:noFill/>
        </p:spPr>
        <p:txBody>
          <a:bodyPr wrap="square">
            <a:spAutoFit/>
          </a:bodyPr>
          <a:lstStyle/>
          <a:p>
            <a:pPr marL="285750" indent="-285750">
              <a:buFont typeface="Arial" panose="020B0604020202020204" pitchFamily="34" charset="0"/>
              <a:buChar char="•"/>
            </a:pPr>
            <a:r>
              <a:rPr lang="en-US" sz="1600"/>
              <a:t>I find ADI state rank on the 80th percentile which is 7 and split the tracts into two groups. The tracts with ADI state rank higher than 7 are in poor living environment group 1. Other tracts are in the safe group 0. I generate a column called "ADI80," which indicates the group "0" and "1".</a:t>
            </a:r>
          </a:p>
          <a:p>
            <a:pPr marL="285750" indent="-285750">
              <a:buFont typeface="Arial" panose="020B0604020202020204" pitchFamily="34" charset="0"/>
              <a:buChar char="•"/>
            </a:pPr>
            <a:r>
              <a:rPr lang="en-US" sz="1600"/>
              <a:t>There are 212 tracts in Salt Lake County. I deleted the rows from GEOID "49035112818" and "49035980000" because we missed all ACS data from these two tracts. </a:t>
            </a:r>
          </a:p>
          <a:p>
            <a:pPr marL="285750" indent="-285750">
              <a:buFont typeface="Arial" panose="020B0604020202020204" pitchFamily="34" charset="0"/>
              <a:buChar char="•"/>
            </a:pPr>
            <a:r>
              <a:rPr lang="en-US" sz="1600"/>
              <a:t>Then our dataset for this project has 210 rows and 30 Columns. Notice that we miss the value in the ADI table from GEOID 49035101400. When our models exclude the "ADI80" value, we have 210 entries in dataset 4. When our model includes the "ADI80" value, we have 209 entries in dataset 4.1.</a:t>
            </a:r>
          </a:p>
        </p:txBody>
      </p:sp>
    </p:spTree>
    <p:extLst>
      <p:ext uri="{BB962C8B-B14F-4D97-AF65-F5344CB8AC3E}">
        <p14:creationId xmlns:p14="http://schemas.microsoft.com/office/powerpoint/2010/main" val="367660751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2.2.1 Process of Statistic Analysis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3"/>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396879" y="6353629"/>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a:solidFill>
                  <a:prstClr val="black">
                    <a:lumMod val="75000"/>
                    <a:lumOff val="25000"/>
                  </a:prstClr>
                </a:solidFill>
                <a:latin typeface="Segoe UI" panose="020B0502040204020203" pitchFamily="34" charset="0"/>
                <a:cs typeface="Segoe UI" panose="020B0502040204020203" pitchFamily="34" charset="0"/>
              </a:rPr>
              <a:t>Figure: Project Analysis Framework</a:t>
            </a: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36" name="Picture 35">
            <a:extLst>
              <a:ext uri="{FF2B5EF4-FFF2-40B4-BE49-F238E27FC236}">
                <a16:creationId xmlns:a16="http://schemas.microsoft.com/office/drawing/2014/main" id="{E2885E06-16FB-4E5C-8202-3711FF2240D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604434" y="1204318"/>
            <a:ext cx="11432798" cy="5141384"/>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pic>
    </p:spTree>
    <p:extLst>
      <p:ext uri="{BB962C8B-B14F-4D97-AF65-F5344CB8AC3E}">
        <p14:creationId xmlns:p14="http://schemas.microsoft.com/office/powerpoint/2010/main" val="423421079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2.2.2 Introduction: Blinder-Oaxaca Decomposition</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54780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303370" y="1541122"/>
            <a:ext cx="10632815" cy="244853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Blinder-Oaxaca decomposition</a:t>
            </a:r>
          </a:p>
          <a:p>
            <a:pPr algn="just">
              <a:lnSpc>
                <a:spcPct val="130000"/>
              </a:lnSpc>
              <a:defRPr/>
            </a:pPr>
            <a:r>
              <a:rPr lang="en-US" sz="1600">
                <a:solidFill>
                  <a:prstClr val="black">
                    <a:lumMod val="75000"/>
                    <a:lumOff val="25000"/>
                  </a:prstClr>
                </a:solidFill>
              </a:rPr>
              <a:t>I refer to “Oaxaca: Blinder-Oaxaca Decomposition in R” by Marek </a:t>
            </a:r>
            <a:r>
              <a:rPr lang="en-US" sz="1600" err="1">
                <a:solidFill>
                  <a:prstClr val="black">
                    <a:lumMod val="75000"/>
                    <a:lumOff val="25000"/>
                  </a:prstClr>
                </a:solidFill>
              </a:rPr>
              <a:t>Hlavac</a:t>
            </a:r>
            <a:r>
              <a:rPr lang="en-US" sz="1600">
                <a:solidFill>
                  <a:prstClr val="black">
                    <a:lumMod val="75000"/>
                    <a:lumOff val="25000"/>
                  </a:prstClr>
                </a:solidFill>
              </a:rPr>
              <a:t> and adopt Blinder-Oaxaca Decomposition as the project model.</a:t>
            </a:r>
          </a:p>
          <a:p>
            <a:pPr algn="just">
              <a:lnSpc>
                <a:spcPct val="130000"/>
              </a:lnSpc>
              <a:defRPr/>
            </a:pPr>
            <a:r>
              <a:rPr lang="en-US" altLang="zh-CN" sz="1600">
                <a:solidFill>
                  <a:prstClr val="black">
                    <a:lumMod val="75000"/>
                    <a:lumOff val="25000"/>
                  </a:prstClr>
                </a:solidFill>
              </a:rPr>
              <a:t>The Blinder-Oaxaca decomposition is a statistical method widely used to analyze types of inequity in sociology research across any two groups. </a:t>
            </a:r>
          </a:p>
          <a:p>
            <a:pPr marL="285750" indent="-285750" algn="just">
              <a:lnSpc>
                <a:spcPct val="130000"/>
              </a:lnSpc>
              <a:buFont typeface="Arial" panose="020B0604020202020204" pitchFamily="34" charset="0"/>
              <a:buChar char="•"/>
              <a:defRPr/>
            </a:pPr>
            <a:r>
              <a:rPr lang="en-US" altLang="zh-CN" sz="1600">
                <a:solidFill>
                  <a:prstClr val="black">
                    <a:lumMod val="75000"/>
                    <a:lumOff val="25000"/>
                  </a:prstClr>
                </a:solidFill>
              </a:rPr>
              <a:t>In the project, I label the two groups as Group 0 (safe group) and Group 1 (risk group). </a:t>
            </a: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pic>
        <p:nvPicPr>
          <p:cNvPr id="17" name="Picture 16">
            <a:extLst>
              <a:ext uri="{FF2B5EF4-FFF2-40B4-BE49-F238E27FC236}">
                <a16:creationId xmlns:a16="http://schemas.microsoft.com/office/drawing/2014/main" id="{EEEAFBCE-C313-49AD-B8B8-4156670D00F6}"/>
              </a:ext>
            </a:extLst>
          </p:cNvPr>
          <p:cNvPicPr>
            <a:picLocks noChangeAspect="1"/>
          </p:cNvPicPr>
          <p:nvPr/>
        </p:nvPicPr>
        <p:blipFill>
          <a:blip r:embed="rId4">
            <a:duotone>
              <a:prstClr val="black"/>
              <a:schemeClr val="accent6">
                <a:tint val="45000"/>
                <a:satMod val="400000"/>
              </a:schemeClr>
            </a:duotone>
          </a:blip>
          <a:stretch>
            <a:fillRect/>
          </a:stretch>
        </p:blipFill>
        <p:spPr>
          <a:xfrm>
            <a:off x="1409745" y="4449168"/>
            <a:ext cx="5905691" cy="1960204"/>
          </a:xfrm>
          <a:prstGeom prst="rect">
            <a:avLst/>
          </a:prstGeom>
        </p:spPr>
      </p:pic>
    </p:spTree>
    <p:extLst>
      <p:ext uri="{BB962C8B-B14F-4D97-AF65-F5344CB8AC3E}">
        <p14:creationId xmlns:p14="http://schemas.microsoft.com/office/powerpoint/2010/main" val="1764756509"/>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2.2.2 Introduction: Blinder-Oaxaca Decomposition</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862918"/>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2</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387735" y="1862918"/>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Threefold decomposition</a:t>
            </a:r>
          </a:p>
          <a:p>
            <a:pPr marL="0" indent="0" algn="just">
              <a:lnSpc>
                <a:spcPct val="130000"/>
              </a:lnSpc>
              <a:buNone/>
              <a:defRPr/>
            </a:pPr>
            <a:endParaRPr lang="en-US" altLang="zh-CN" sz="1600" b="1">
              <a:solidFill>
                <a:schemeClr val="accent2">
                  <a:lumMod val="75000"/>
                </a:scheme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pic>
        <p:nvPicPr>
          <p:cNvPr id="16" name="Picture 15">
            <a:extLst>
              <a:ext uri="{FF2B5EF4-FFF2-40B4-BE49-F238E27FC236}">
                <a16:creationId xmlns:a16="http://schemas.microsoft.com/office/drawing/2014/main" id="{871B3A8A-0241-44FF-B666-AA622B6DE1A2}"/>
              </a:ext>
            </a:extLst>
          </p:cNvPr>
          <p:cNvPicPr>
            <a:picLocks noChangeAspect="1"/>
          </p:cNvPicPr>
          <p:nvPr/>
        </p:nvPicPr>
        <p:blipFill>
          <a:blip r:embed="rId4">
            <a:duotone>
              <a:prstClr val="black"/>
              <a:schemeClr val="accent6">
                <a:tint val="45000"/>
                <a:satMod val="400000"/>
              </a:schemeClr>
            </a:duotone>
          </a:blip>
          <a:stretch>
            <a:fillRect/>
          </a:stretch>
        </p:blipFill>
        <p:spPr>
          <a:xfrm>
            <a:off x="604434" y="3164209"/>
            <a:ext cx="4885159" cy="2197213"/>
          </a:xfrm>
          <a:prstGeom prst="rect">
            <a:avLst/>
          </a:prstGeom>
        </p:spPr>
      </p:pic>
      <p:pic>
        <p:nvPicPr>
          <p:cNvPr id="18" name="Picture 17">
            <a:extLst>
              <a:ext uri="{FF2B5EF4-FFF2-40B4-BE49-F238E27FC236}">
                <a16:creationId xmlns:a16="http://schemas.microsoft.com/office/drawing/2014/main" id="{70A4F123-AA76-4AC7-ADEE-9AA330718850}"/>
              </a:ext>
            </a:extLst>
          </p:cNvPr>
          <p:cNvPicPr>
            <a:picLocks noChangeAspect="1"/>
          </p:cNvPicPr>
          <p:nvPr/>
        </p:nvPicPr>
        <p:blipFill>
          <a:blip r:embed="rId5">
            <a:duotone>
              <a:prstClr val="black"/>
              <a:schemeClr val="accent6">
                <a:tint val="45000"/>
                <a:satMod val="400000"/>
              </a:schemeClr>
            </a:duotone>
          </a:blip>
          <a:stretch>
            <a:fillRect/>
          </a:stretch>
        </p:blipFill>
        <p:spPr>
          <a:xfrm>
            <a:off x="5763194" y="3164209"/>
            <a:ext cx="6115364" cy="2197213"/>
          </a:xfrm>
          <a:prstGeom prst="rect">
            <a:avLst/>
          </a:prstGeom>
        </p:spPr>
      </p:pic>
    </p:spTree>
    <p:extLst>
      <p:ext uri="{BB962C8B-B14F-4D97-AF65-F5344CB8AC3E}">
        <p14:creationId xmlns:p14="http://schemas.microsoft.com/office/powerpoint/2010/main" val="239156041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CONTENTS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75296" y="1647648"/>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56776" y="1721567"/>
            <a:ext cx="3535101"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Background and Introduction</a:t>
            </a:r>
          </a:p>
        </p:txBody>
      </p:sp>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53667" y="2356587"/>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33935" y="2423462"/>
            <a:ext cx="3927747" cy="63819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Dataset and Methods</a:t>
            </a:r>
          </a:p>
        </p:txBody>
      </p:sp>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43046" y="3100721"/>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24527" y="3182110"/>
            <a:ext cx="4467646"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Problems and Solutions in Analysis</a:t>
            </a: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pic>
        <p:nvPicPr>
          <p:cNvPr id="22" name="Picture 21">
            <a:extLst>
              <a:ext uri="{FF2B5EF4-FFF2-40B4-BE49-F238E27FC236}">
                <a16:creationId xmlns:a16="http://schemas.microsoft.com/office/drawing/2014/main" id="{38CAF107-8605-453C-866C-F5DC2011B0E5}"/>
              </a:ext>
            </a:extLst>
          </p:cNvPr>
          <p:cNvPicPr>
            <a:picLocks noChangeAspect="1"/>
          </p:cNvPicPr>
          <p:nvPr/>
        </p:nvPicPr>
        <p:blipFill>
          <a:blip r:embed="rId3"/>
          <a:stretch>
            <a:fillRect/>
          </a:stretch>
        </p:blipFill>
        <p:spPr>
          <a:xfrm>
            <a:off x="4972345" y="1727070"/>
            <a:ext cx="6959032" cy="4077738"/>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6076434" y="6283016"/>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a:solidFill>
                  <a:prstClr val="black">
                    <a:lumMod val="75000"/>
                    <a:lumOff val="25000"/>
                  </a:prstClr>
                </a:solidFill>
                <a:latin typeface="Segoe UI" panose="020B0502040204020203" pitchFamily="34" charset="0"/>
                <a:cs typeface="Segoe UI" panose="020B0502040204020203" pitchFamily="34" charset="0"/>
              </a:rPr>
              <a:t>Source: </a:t>
            </a:r>
            <a:r>
              <a:rPr lang="en-US" sz="1200">
                <a:solidFill>
                  <a:prstClr val="black">
                    <a:lumMod val="75000"/>
                    <a:lumOff val="25000"/>
                  </a:prstClr>
                </a:solidFill>
                <a:latin typeface="Segoe UI" panose="020B0502040204020203" pitchFamily="34" charset="0"/>
                <a:cs typeface="Segoe UI" panose="020B0502040204020203" pitchFamily="34" charset="0"/>
                <a:hlinkClick r:id="rId4"/>
              </a:rPr>
              <a:t>Engaging Healthcare Teams to Eliminate Health Inequities</a:t>
            </a: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0" name="Group 19" descr="Small circle with number 3 inside  indicating step 3">
            <a:extLst>
              <a:ext uri="{FF2B5EF4-FFF2-40B4-BE49-F238E27FC236}">
                <a16:creationId xmlns:a16="http://schemas.microsoft.com/office/drawing/2014/main" id="{28B5EDE0-44DF-466A-BE33-6B003D8AF08B}"/>
              </a:ext>
            </a:extLst>
          </p:cNvPr>
          <p:cNvGrpSpPr/>
          <p:nvPr/>
        </p:nvGrpSpPr>
        <p:grpSpPr bwMode="blackWhite">
          <a:xfrm>
            <a:off x="540518" y="3863508"/>
            <a:ext cx="558179" cy="409838"/>
            <a:chOff x="6953426" y="711274"/>
            <a:chExt cx="558179" cy="409838"/>
          </a:xfrm>
        </p:grpSpPr>
        <p:sp>
          <p:nvSpPr>
            <p:cNvPr id="23" name="Oval 22" descr="Small circle">
              <a:extLst>
                <a:ext uri="{FF2B5EF4-FFF2-40B4-BE49-F238E27FC236}">
                  <a16:creationId xmlns:a16="http://schemas.microsoft.com/office/drawing/2014/main" id="{E58D1823-8AAC-42DE-9CB2-39DC4AEF5AD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descr="Number 3">
              <a:extLst>
                <a:ext uri="{FF2B5EF4-FFF2-40B4-BE49-F238E27FC236}">
                  <a16:creationId xmlns:a16="http://schemas.microsoft.com/office/drawing/2014/main" id="{501C92F5-DBF0-48D6-A97F-83A2159DE84D}"/>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4</a:t>
              </a:r>
            </a:p>
          </p:txBody>
        </p:sp>
      </p:grpSp>
      <p:sp>
        <p:nvSpPr>
          <p:cNvPr id="28" name="Content Placeholder 17" descr="Return to the first of the two slides and press the Slide Show button and then select Play to see your parrot morph!">
            <a:extLst>
              <a:ext uri="{FF2B5EF4-FFF2-40B4-BE49-F238E27FC236}">
                <a16:creationId xmlns:a16="http://schemas.microsoft.com/office/drawing/2014/main" id="{7148B7D0-C5E9-4EE2-9DC2-0FC7E574279C}"/>
              </a:ext>
            </a:extLst>
          </p:cNvPr>
          <p:cNvSpPr txBox="1">
            <a:spLocks/>
          </p:cNvSpPr>
          <p:nvPr/>
        </p:nvSpPr>
        <p:spPr>
          <a:xfrm>
            <a:off x="1038962" y="3945998"/>
            <a:ext cx="4843191" cy="52704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Empirical Research</a:t>
            </a:r>
          </a:p>
        </p:txBody>
      </p:sp>
      <p:grpSp>
        <p:nvGrpSpPr>
          <p:cNvPr id="29" name="Group 28" descr="Small circle with number 1 inside  indicating step 1">
            <a:extLst>
              <a:ext uri="{FF2B5EF4-FFF2-40B4-BE49-F238E27FC236}">
                <a16:creationId xmlns:a16="http://schemas.microsoft.com/office/drawing/2014/main" id="{F71BEEC8-1EAE-4292-9423-48F528DF3453}"/>
              </a:ext>
            </a:extLst>
          </p:cNvPr>
          <p:cNvGrpSpPr/>
          <p:nvPr/>
        </p:nvGrpSpPr>
        <p:grpSpPr bwMode="blackWhite">
          <a:xfrm>
            <a:off x="551139" y="4631368"/>
            <a:ext cx="558179" cy="409838"/>
            <a:chOff x="6962774" y="711274"/>
            <a:chExt cx="558179" cy="409838"/>
          </a:xfrm>
        </p:grpSpPr>
        <p:sp>
          <p:nvSpPr>
            <p:cNvPr id="30" name="Oval 29" descr="Small circle">
              <a:extLst>
                <a:ext uri="{FF2B5EF4-FFF2-40B4-BE49-F238E27FC236}">
                  <a16:creationId xmlns:a16="http://schemas.microsoft.com/office/drawing/2014/main" id="{D363152D-8EFD-46BB-AA42-E5948B0CA6A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descr="Number 1">
              <a:extLst>
                <a:ext uri="{FF2B5EF4-FFF2-40B4-BE49-F238E27FC236}">
                  <a16:creationId xmlns:a16="http://schemas.microsoft.com/office/drawing/2014/main" id="{91E4F6AC-61B9-4829-BB64-1CD8A46D21D5}"/>
                </a:ext>
              </a:extLst>
            </p:cNvPr>
            <p:cNvSpPr txBox="1">
              <a:spLocks noChangeAspect="1"/>
            </p:cNvSpPr>
            <p:nvPr/>
          </p:nvSpPr>
          <p:spPr bwMode="blackWhite">
            <a:xfrm>
              <a:off x="6962774" y="725347"/>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5</a:t>
              </a:r>
            </a:p>
          </p:txBody>
        </p:sp>
      </p:grpSp>
      <p:grpSp>
        <p:nvGrpSpPr>
          <p:cNvPr id="32" name="Group 31" descr="Small circle with number 1 inside  indicating step 1">
            <a:extLst>
              <a:ext uri="{FF2B5EF4-FFF2-40B4-BE49-F238E27FC236}">
                <a16:creationId xmlns:a16="http://schemas.microsoft.com/office/drawing/2014/main" id="{F4283797-43F1-43CA-93AF-20748EF0A728}"/>
              </a:ext>
            </a:extLst>
          </p:cNvPr>
          <p:cNvGrpSpPr/>
          <p:nvPr/>
        </p:nvGrpSpPr>
        <p:grpSpPr bwMode="blackWhite">
          <a:xfrm>
            <a:off x="551139" y="5370429"/>
            <a:ext cx="558179" cy="409838"/>
            <a:chOff x="6953426" y="711274"/>
            <a:chExt cx="558179" cy="409838"/>
          </a:xfrm>
        </p:grpSpPr>
        <p:sp>
          <p:nvSpPr>
            <p:cNvPr id="33" name="Oval 32" descr="Small circle">
              <a:extLst>
                <a:ext uri="{FF2B5EF4-FFF2-40B4-BE49-F238E27FC236}">
                  <a16:creationId xmlns:a16="http://schemas.microsoft.com/office/drawing/2014/main" id="{37251FDA-B9AC-4AFF-8EA4-7DA5CCE6932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descr="Number 1">
              <a:extLst>
                <a:ext uri="{FF2B5EF4-FFF2-40B4-BE49-F238E27FC236}">
                  <a16:creationId xmlns:a16="http://schemas.microsoft.com/office/drawing/2014/main" id="{AF3F8B2A-784B-473A-B3B0-5D9A5B443E9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6</a:t>
              </a:r>
            </a:p>
          </p:txBody>
        </p:sp>
      </p:grpSp>
      <p:sp>
        <p:nvSpPr>
          <p:cNvPr id="38" name="Content Placeholder 17" descr="Return to the first of the two slides and press the Slide Show button and then select Play to see your parrot morph!">
            <a:extLst>
              <a:ext uri="{FF2B5EF4-FFF2-40B4-BE49-F238E27FC236}">
                <a16:creationId xmlns:a16="http://schemas.microsoft.com/office/drawing/2014/main" id="{7DF62E58-D22C-45E8-A354-EDCC3D206059}"/>
              </a:ext>
            </a:extLst>
          </p:cNvPr>
          <p:cNvSpPr txBox="1">
            <a:spLocks/>
          </p:cNvSpPr>
          <p:nvPr/>
        </p:nvSpPr>
        <p:spPr>
          <a:xfrm>
            <a:off x="1033935" y="4676099"/>
            <a:ext cx="4784997" cy="50772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Discussion</a:t>
            </a:r>
          </a:p>
        </p:txBody>
      </p:sp>
      <p:grpSp>
        <p:nvGrpSpPr>
          <p:cNvPr id="39" name="Group 38" descr="Small circle with number 1 inside  indicating step 1">
            <a:extLst>
              <a:ext uri="{FF2B5EF4-FFF2-40B4-BE49-F238E27FC236}">
                <a16:creationId xmlns:a16="http://schemas.microsoft.com/office/drawing/2014/main" id="{B557461F-5E12-489B-AA63-C0DCE65AAEA4}"/>
              </a:ext>
            </a:extLst>
          </p:cNvPr>
          <p:cNvGrpSpPr/>
          <p:nvPr/>
        </p:nvGrpSpPr>
        <p:grpSpPr bwMode="blackWhite">
          <a:xfrm>
            <a:off x="575296" y="6152213"/>
            <a:ext cx="558179" cy="409838"/>
            <a:chOff x="6953426" y="711274"/>
            <a:chExt cx="558179" cy="409838"/>
          </a:xfrm>
        </p:grpSpPr>
        <p:sp>
          <p:nvSpPr>
            <p:cNvPr id="40" name="Oval 39" descr="Small circle">
              <a:extLst>
                <a:ext uri="{FF2B5EF4-FFF2-40B4-BE49-F238E27FC236}">
                  <a16:creationId xmlns:a16="http://schemas.microsoft.com/office/drawing/2014/main" id="{26D7ED02-C67D-4042-B3F2-429C0FAA0B8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descr="Number 1">
              <a:extLst>
                <a:ext uri="{FF2B5EF4-FFF2-40B4-BE49-F238E27FC236}">
                  <a16:creationId xmlns:a16="http://schemas.microsoft.com/office/drawing/2014/main" id="{EE5AE419-6FE6-4AF2-863A-46100D337C5B}"/>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7</a:t>
              </a:r>
            </a:p>
          </p:txBody>
        </p:sp>
      </p:grpSp>
      <p:sp>
        <p:nvSpPr>
          <p:cNvPr id="42" name="Content Placeholder 17" descr="Return to the first of the two slides and press the Slide Show button and then select Play to see your parrot morph!">
            <a:extLst>
              <a:ext uri="{FF2B5EF4-FFF2-40B4-BE49-F238E27FC236}">
                <a16:creationId xmlns:a16="http://schemas.microsoft.com/office/drawing/2014/main" id="{1CCC4C80-B298-486E-8FA5-088839DB619D}"/>
              </a:ext>
            </a:extLst>
          </p:cNvPr>
          <p:cNvSpPr txBox="1">
            <a:spLocks/>
          </p:cNvSpPr>
          <p:nvPr/>
        </p:nvSpPr>
        <p:spPr>
          <a:xfrm>
            <a:off x="1033935" y="5415531"/>
            <a:ext cx="4784997" cy="50772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Conclusions</a:t>
            </a:r>
          </a:p>
        </p:txBody>
      </p:sp>
      <p:sp>
        <p:nvSpPr>
          <p:cNvPr id="43" name="Content Placeholder 17" descr="Return to the first of the two slides and press the Slide Show button and then select Play to see your parrot morph!">
            <a:extLst>
              <a:ext uri="{FF2B5EF4-FFF2-40B4-BE49-F238E27FC236}">
                <a16:creationId xmlns:a16="http://schemas.microsoft.com/office/drawing/2014/main" id="{029CA07F-2B72-4FAB-B2B4-26B84F7AE9E0}"/>
              </a:ext>
            </a:extLst>
          </p:cNvPr>
          <p:cNvSpPr txBox="1">
            <a:spLocks/>
          </p:cNvSpPr>
          <p:nvPr/>
        </p:nvSpPr>
        <p:spPr>
          <a:xfrm>
            <a:off x="1033935" y="6176429"/>
            <a:ext cx="4784997" cy="50772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References</a:t>
            </a:r>
          </a:p>
        </p:txBody>
      </p:sp>
    </p:spTree>
    <p:extLst>
      <p:ext uri="{BB962C8B-B14F-4D97-AF65-F5344CB8AC3E}">
        <p14:creationId xmlns:p14="http://schemas.microsoft.com/office/powerpoint/2010/main" val="1249102131"/>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2.2.2 Introduction: Blinder-Oaxaca Decomposition</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73714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303370" y="1737141"/>
            <a:ext cx="10632815" cy="244853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Twofold decomposition</a:t>
            </a: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pic>
        <p:nvPicPr>
          <p:cNvPr id="10" name="Picture 9">
            <a:extLst>
              <a:ext uri="{FF2B5EF4-FFF2-40B4-BE49-F238E27FC236}">
                <a16:creationId xmlns:a16="http://schemas.microsoft.com/office/drawing/2014/main" id="{ED09D6BF-9A99-428B-AE96-81BB125D99F9}"/>
              </a:ext>
            </a:extLst>
          </p:cNvPr>
          <p:cNvPicPr>
            <a:picLocks noChangeAspect="1"/>
          </p:cNvPicPr>
          <p:nvPr/>
        </p:nvPicPr>
        <p:blipFill>
          <a:blip r:embed="rId4">
            <a:duotone>
              <a:prstClr val="black"/>
              <a:schemeClr val="accent6">
                <a:tint val="45000"/>
                <a:satMod val="400000"/>
              </a:schemeClr>
            </a:duotone>
          </a:blip>
          <a:stretch>
            <a:fillRect/>
          </a:stretch>
        </p:blipFill>
        <p:spPr>
          <a:xfrm>
            <a:off x="1303370" y="2510309"/>
            <a:ext cx="7483367" cy="3648163"/>
          </a:xfrm>
          <a:prstGeom prst="rect">
            <a:avLst/>
          </a:prstGeom>
        </p:spPr>
      </p:pic>
    </p:spTree>
    <p:extLst>
      <p:ext uri="{BB962C8B-B14F-4D97-AF65-F5344CB8AC3E}">
        <p14:creationId xmlns:p14="http://schemas.microsoft.com/office/powerpoint/2010/main" val="266857157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dirty="0"/>
              <a:t>3 Problems and Solutions in Analysis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75296" y="1647648"/>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56777" y="1721567"/>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Problems </a:t>
            </a:r>
          </a:p>
        </p:txBody>
      </p:sp>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72768" y="2535585"/>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51721" y="2606598"/>
            <a:ext cx="3927747" cy="63819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Solutions</a:t>
            </a: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a:solidFill>
                  <a:prstClr val="black">
                    <a:lumMod val="75000"/>
                    <a:lumOff val="25000"/>
                  </a:prstClr>
                </a:solidFill>
                <a:latin typeface="Segoe UI" panose="020B0502040204020203" pitchFamily="34" charset="0"/>
                <a:cs typeface="Segoe UI" panose="020B0502040204020203" pitchFamily="34" charset="0"/>
              </a:rPr>
              <a:t>Figure: Scatter Plots of Uninsured Percent by Tracts</a:t>
            </a: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42B9D4E3-0A00-4971-9007-7B5B032E0A1E}"/>
              </a:ext>
            </a:extLst>
          </p:cNvPr>
          <p:cNvPicPr>
            <a:picLocks noChangeAspect="1"/>
          </p:cNvPicPr>
          <p:nvPr/>
        </p:nvPicPr>
        <p:blipFill>
          <a:blip r:embed="rId3"/>
          <a:stretch>
            <a:fillRect/>
          </a:stretch>
        </p:blipFill>
        <p:spPr>
          <a:xfrm>
            <a:off x="3053443" y="1257165"/>
            <a:ext cx="8877934" cy="4897388"/>
          </a:xfrm>
          <a:prstGeom prst="rect">
            <a:avLst/>
          </a:prstGeom>
        </p:spPr>
      </p:pic>
    </p:spTree>
    <p:extLst>
      <p:ext uri="{BB962C8B-B14F-4D97-AF65-F5344CB8AC3E}">
        <p14:creationId xmlns:p14="http://schemas.microsoft.com/office/powerpoint/2010/main" val="2312926169"/>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dirty="0"/>
              <a:t>3.1.1 Problems (Highly Correlated Regressors)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56777" y="1721567"/>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 </a:t>
            </a: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843638" y="5981154"/>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a:solidFill>
                  <a:prstClr val="black">
                    <a:lumMod val="75000"/>
                    <a:lumOff val="25000"/>
                  </a:prstClr>
                </a:solidFill>
                <a:latin typeface="Segoe UI" panose="020B0502040204020203" pitchFamily="34" charset="0"/>
                <a:cs typeface="Segoe UI" panose="020B0502040204020203" pitchFamily="34" charset="0"/>
              </a:rPr>
              <a:t>Figure: High Correlation Coefficients in Socioeconomic Status</a:t>
            </a: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788D8EF-80A9-4EFA-95F2-1B5F8FE291F9}"/>
              </a:ext>
            </a:extLst>
          </p:cNvPr>
          <p:cNvSpPr txBox="1"/>
          <p:nvPr/>
        </p:nvSpPr>
        <p:spPr>
          <a:xfrm>
            <a:off x="2906486" y="2635561"/>
            <a:ext cx="7682593" cy="3518992"/>
          </a:xfrm>
          <a:prstGeom prst="rect">
            <a:avLst/>
          </a:prstGeom>
        </p:spPr>
        <p:txBody>
          <a:bodyPr vert="horz" wrap="square" lIns="91440" tIns="45720" rIns="91440" bIns="45720" rtlCol="0">
            <a:noAutofit/>
          </a:bodyPr>
          <a:lstStyle/>
          <a:p>
            <a:pPr marL="171450" indent="-171450" algn="l">
              <a:lnSpc>
                <a:spcPts val="1800"/>
              </a:lnSpc>
              <a:spcAft>
                <a:spcPts val="600"/>
              </a:spcAft>
              <a:buFont typeface="Arial" panose="020B0604020202020204" pitchFamily="34" charset="0"/>
              <a:buChar char="•"/>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E6A68F74-09E1-473E-A583-FB68E38D49CB}"/>
              </a:ext>
            </a:extLst>
          </p:cNvPr>
          <p:cNvSpPr txBox="1"/>
          <p:nvPr/>
        </p:nvSpPr>
        <p:spPr>
          <a:xfrm>
            <a:off x="604433" y="1580534"/>
            <a:ext cx="11326943" cy="2154436"/>
          </a:xfrm>
          <a:prstGeom prst="rect">
            <a:avLst/>
          </a:prstGeom>
          <a:noFill/>
        </p:spPr>
        <p:txBody>
          <a:bodyPr wrap="square">
            <a:spAutoFit/>
          </a:bodyPr>
          <a:lstStyle/>
          <a:p>
            <a:pPr marL="285750" indent="-285750">
              <a:buFont typeface="Arial" panose="020B0604020202020204" pitchFamily="34" charset="0"/>
              <a:buChar char="•"/>
            </a:pPr>
            <a:r>
              <a:rPr lang="en-US" sz="1600"/>
              <a:t>In statistics, a regressor is a name given to any variable in a regression model that is used to predict a response variable. A regressor is also referred to as An explanatory variable. An independent variable. A manipulated variable. </a:t>
            </a:r>
            <a:r>
              <a:rPr lang="en-US" sz="1600">
                <a:hlinkClick r:id="rId3"/>
              </a:rPr>
              <a:t>What is a Regressor? (Definition &amp; Examples)</a:t>
            </a:r>
            <a:endParaRPr lang="en-US" sz="1600"/>
          </a:p>
          <a:p>
            <a:endParaRPr lang="en-US" sz="1600"/>
          </a:p>
          <a:p>
            <a:pPr marL="285750" indent="-285750">
              <a:buFont typeface="Arial" panose="020B0604020202020204" pitchFamily="34" charset="0"/>
              <a:buChar char="•"/>
            </a:pPr>
            <a:r>
              <a:rPr lang="en-US" sz="1600"/>
              <a:t>We have several regressors from different table which are highly correlated</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16" name="Picture 15">
            <a:extLst>
              <a:ext uri="{FF2B5EF4-FFF2-40B4-BE49-F238E27FC236}">
                <a16:creationId xmlns:a16="http://schemas.microsoft.com/office/drawing/2014/main" id="{4B5BEEBF-456A-4487-BB0E-B7C3270E85F2}"/>
              </a:ext>
            </a:extLst>
          </p:cNvPr>
          <p:cNvPicPr>
            <a:picLocks noChangeAspect="1"/>
          </p:cNvPicPr>
          <p:nvPr/>
        </p:nvPicPr>
        <p:blipFill>
          <a:blip r:embed="rId4"/>
          <a:stretch>
            <a:fillRect/>
          </a:stretch>
        </p:blipFill>
        <p:spPr>
          <a:xfrm>
            <a:off x="749141" y="3237232"/>
            <a:ext cx="4962525" cy="2682201"/>
          </a:xfrm>
          <a:prstGeom prst="rect">
            <a:avLst/>
          </a:prstGeom>
        </p:spPr>
      </p:pic>
      <p:pic>
        <p:nvPicPr>
          <p:cNvPr id="23" name="Picture 22">
            <a:extLst>
              <a:ext uri="{FF2B5EF4-FFF2-40B4-BE49-F238E27FC236}">
                <a16:creationId xmlns:a16="http://schemas.microsoft.com/office/drawing/2014/main" id="{54A7CDBD-88F8-4675-ABE8-E2675130576F}"/>
              </a:ext>
            </a:extLst>
          </p:cNvPr>
          <p:cNvPicPr>
            <a:picLocks noChangeAspect="1"/>
          </p:cNvPicPr>
          <p:nvPr/>
        </p:nvPicPr>
        <p:blipFill>
          <a:blip r:embed="rId5"/>
          <a:stretch>
            <a:fillRect/>
          </a:stretch>
        </p:blipFill>
        <p:spPr>
          <a:xfrm>
            <a:off x="6014245" y="3237231"/>
            <a:ext cx="5898080" cy="2682201"/>
          </a:xfrm>
          <a:prstGeom prst="rect">
            <a:avLst/>
          </a:prstGeom>
        </p:spPr>
      </p:pic>
      <p:sp>
        <p:nvSpPr>
          <p:cNvPr id="24" name="TextBox 23">
            <a:extLst>
              <a:ext uri="{FF2B5EF4-FFF2-40B4-BE49-F238E27FC236}">
                <a16:creationId xmlns:a16="http://schemas.microsoft.com/office/drawing/2014/main" id="{42A3CD27-6779-4254-A666-46030196D3E2}"/>
              </a:ext>
            </a:extLst>
          </p:cNvPr>
          <p:cNvSpPr txBox="1"/>
          <p:nvPr/>
        </p:nvSpPr>
        <p:spPr>
          <a:xfrm>
            <a:off x="6482022" y="5981154"/>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a:solidFill>
                  <a:prstClr val="black">
                    <a:lumMod val="75000"/>
                    <a:lumOff val="25000"/>
                  </a:prstClr>
                </a:solidFill>
                <a:latin typeface="Segoe UI" panose="020B0502040204020203" pitchFamily="34" charset="0"/>
                <a:cs typeface="Segoe UI" panose="020B0502040204020203" pitchFamily="34" charset="0"/>
              </a:rPr>
              <a:t>Figure: High Correlation Coefficients in Household Composition</a:t>
            </a: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998269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dirty="0"/>
              <a:t>3.1.2 Problems (Heteroscedasticity of Residuals)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56777" y="1721567"/>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 </a:t>
            </a: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3"/>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788D8EF-80A9-4EFA-95F2-1B5F8FE291F9}"/>
              </a:ext>
            </a:extLst>
          </p:cNvPr>
          <p:cNvSpPr txBox="1"/>
          <p:nvPr/>
        </p:nvSpPr>
        <p:spPr>
          <a:xfrm>
            <a:off x="2906486" y="2635561"/>
            <a:ext cx="7682593" cy="3518992"/>
          </a:xfrm>
          <a:prstGeom prst="rect">
            <a:avLst/>
          </a:prstGeom>
        </p:spPr>
        <p:txBody>
          <a:bodyPr vert="horz" wrap="square" lIns="91440" tIns="45720" rIns="91440" bIns="45720" rtlCol="0">
            <a:noAutofit/>
          </a:bodyPr>
          <a:lstStyle/>
          <a:p>
            <a:pPr marL="171450" indent="-171450" algn="l">
              <a:lnSpc>
                <a:spcPts val="1800"/>
              </a:lnSpc>
              <a:spcAft>
                <a:spcPts val="600"/>
              </a:spcAft>
              <a:buFont typeface="Arial" panose="020B0604020202020204" pitchFamily="34" charset="0"/>
              <a:buChar char="•"/>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E6A68F74-09E1-473E-A583-FB68E38D49CB}"/>
              </a:ext>
            </a:extLst>
          </p:cNvPr>
          <p:cNvSpPr txBox="1"/>
          <p:nvPr/>
        </p:nvSpPr>
        <p:spPr>
          <a:xfrm>
            <a:off x="497841" y="1194109"/>
            <a:ext cx="11326943" cy="646331"/>
          </a:xfrm>
          <a:prstGeom prst="rect">
            <a:avLst/>
          </a:prstGeom>
          <a:noFill/>
        </p:spPr>
        <p:txBody>
          <a:bodyPr wrap="square">
            <a:spAutoFit/>
          </a:bodyPr>
          <a:lstStyle/>
          <a:p>
            <a:endParaRPr lang="en-US"/>
          </a:p>
          <a:p>
            <a:pPr marL="285750" indent="-285750">
              <a:buFont typeface="Arial" panose="020B0604020202020204" pitchFamily="34" charset="0"/>
              <a:buChar char="•"/>
            </a:pPr>
            <a:endParaRPr lang="en-US"/>
          </a:p>
        </p:txBody>
      </p:sp>
      <p:pic>
        <p:nvPicPr>
          <p:cNvPr id="9" name="Picture 8">
            <a:extLst>
              <a:ext uri="{FF2B5EF4-FFF2-40B4-BE49-F238E27FC236}">
                <a16:creationId xmlns:a16="http://schemas.microsoft.com/office/drawing/2014/main" id="{94BB7109-5559-45D9-A7C4-880B44F6307A}"/>
              </a:ext>
            </a:extLst>
          </p:cNvPr>
          <p:cNvPicPr>
            <a:picLocks noChangeAspect="1"/>
          </p:cNvPicPr>
          <p:nvPr/>
        </p:nvPicPr>
        <p:blipFill>
          <a:blip r:embed="rId4"/>
          <a:stretch>
            <a:fillRect/>
          </a:stretch>
        </p:blipFill>
        <p:spPr>
          <a:xfrm>
            <a:off x="807083" y="1235968"/>
            <a:ext cx="10585994" cy="1219263"/>
          </a:xfrm>
          <a:prstGeom prst="rect">
            <a:avLst/>
          </a:prstGeom>
        </p:spPr>
      </p:pic>
      <p:pic>
        <p:nvPicPr>
          <p:cNvPr id="11" name="Picture 10">
            <a:extLst>
              <a:ext uri="{FF2B5EF4-FFF2-40B4-BE49-F238E27FC236}">
                <a16:creationId xmlns:a16="http://schemas.microsoft.com/office/drawing/2014/main" id="{66D3E4B0-EDAB-44F2-88AE-67941C3F404D}"/>
              </a:ext>
            </a:extLst>
          </p:cNvPr>
          <p:cNvPicPr>
            <a:picLocks noChangeAspect="1"/>
          </p:cNvPicPr>
          <p:nvPr/>
        </p:nvPicPr>
        <p:blipFill>
          <a:blip r:embed="rId5"/>
          <a:stretch>
            <a:fillRect/>
          </a:stretch>
        </p:blipFill>
        <p:spPr>
          <a:xfrm>
            <a:off x="781682" y="2675771"/>
            <a:ext cx="10611395" cy="1257365"/>
          </a:xfrm>
          <a:prstGeom prst="rect">
            <a:avLst/>
          </a:prstGeom>
        </p:spPr>
      </p:pic>
      <p:pic>
        <p:nvPicPr>
          <p:cNvPr id="14" name="Picture 13">
            <a:extLst>
              <a:ext uri="{FF2B5EF4-FFF2-40B4-BE49-F238E27FC236}">
                <a16:creationId xmlns:a16="http://schemas.microsoft.com/office/drawing/2014/main" id="{914C4432-0538-4AAF-B408-12B5458E1C79}"/>
              </a:ext>
            </a:extLst>
          </p:cNvPr>
          <p:cNvPicPr>
            <a:picLocks noChangeAspect="1"/>
          </p:cNvPicPr>
          <p:nvPr/>
        </p:nvPicPr>
        <p:blipFill>
          <a:blip r:embed="rId6"/>
          <a:stretch>
            <a:fillRect/>
          </a:stretch>
        </p:blipFill>
        <p:spPr>
          <a:xfrm>
            <a:off x="788032" y="3993394"/>
            <a:ext cx="10605045" cy="1219263"/>
          </a:xfrm>
          <a:prstGeom prst="rect">
            <a:avLst/>
          </a:prstGeom>
        </p:spPr>
      </p:pic>
      <p:pic>
        <p:nvPicPr>
          <p:cNvPr id="19" name="Picture 18">
            <a:extLst>
              <a:ext uri="{FF2B5EF4-FFF2-40B4-BE49-F238E27FC236}">
                <a16:creationId xmlns:a16="http://schemas.microsoft.com/office/drawing/2014/main" id="{DEFBBD34-D329-4CA2-8318-C6169BE76201}"/>
              </a:ext>
            </a:extLst>
          </p:cNvPr>
          <p:cNvPicPr>
            <a:picLocks noChangeAspect="1"/>
          </p:cNvPicPr>
          <p:nvPr/>
        </p:nvPicPr>
        <p:blipFill>
          <a:blip r:embed="rId7"/>
          <a:stretch>
            <a:fillRect/>
          </a:stretch>
        </p:blipFill>
        <p:spPr>
          <a:xfrm>
            <a:off x="788032" y="5333173"/>
            <a:ext cx="10662198" cy="1289116"/>
          </a:xfrm>
          <a:prstGeom prst="rect">
            <a:avLst/>
          </a:prstGeom>
        </p:spPr>
      </p:pic>
    </p:spTree>
    <p:extLst>
      <p:ext uri="{BB962C8B-B14F-4D97-AF65-F5344CB8AC3E}">
        <p14:creationId xmlns:p14="http://schemas.microsoft.com/office/powerpoint/2010/main" val="989753889"/>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3.1.2 Problems (Heteroscedasticity of Residuals)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56777" y="1721567"/>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 </a:t>
            </a: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3"/>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788D8EF-80A9-4EFA-95F2-1B5F8FE291F9}"/>
              </a:ext>
            </a:extLst>
          </p:cNvPr>
          <p:cNvSpPr txBox="1"/>
          <p:nvPr/>
        </p:nvSpPr>
        <p:spPr>
          <a:xfrm>
            <a:off x="2906486" y="2635561"/>
            <a:ext cx="7682593" cy="3518992"/>
          </a:xfrm>
          <a:prstGeom prst="rect">
            <a:avLst/>
          </a:prstGeom>
        </p:spPr>
        <p:txBody>
          <a:bodyPr vert="horz" wrap="square" lIns="91440" tIns="45720" rIns="91440" bIns="45720" rtlCol="0">
            <a:noAutofit/>
          </a:bodyPr>
          <a:lstStyle/>
          <a:p>
            <a:pPr marL="171450" indent="-171450" algn="l">
              <a:lnSpc>
                <a:spcPts val="1800"/>
              </a:lnSpc>
              <a:spcAft>
                <a:spcPts val="600"/>
              </a:spcAft>
              <a:buFont typeface="Arial" panose="020B0604020202020204" pitchFamily="34" charset="0"/>
              <a:buChar char="•"/>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E6A68F74-09E1-473E-A583-FB68E38D49CB}"/>
              </a:ext>
            </a:extLst>
          </p:cNvPr>
          <p:cNvSpPr txBox="1"/>
          <p:nvPr/>
        </p:nvSpPr>
        <p:spPr>
          <a:xfrm>
            <a:off x="497841" y="1194109"/>
            <a:ext cx="11326943" cy="369332"/>
          </a:xfrm>
          <a:prstGeom prst="rect">
            <a:avLst/>
          </a:prstGeom>
          <a:noFill/>
        </p:spPr>
        <p:txBody>
          <a:bodyPr wrap="square">
            <a:spAutoFit/>
          </a:bodyPr>
          <a:lstStyle/>
          <a:p>
            <a:endParaRPr lang="en-US"/>
          </a:p>
        </p:txBody>
      </p:sp>
      <p:pic>
        <p:nvPicPr>
          <p:cNvPr id="15" name="Picture 14" descr="Chart, line chart&#10;&#10;Description automatically generated">
            <a:extLst>
              <a:ext uri="{FF2B5EF4-FFF2-40B4-BE49-F238E27FC236}">
                <a16:creationId xmlns:a16="http://schemas.microsoft.com/office/drawing/2014/main" id="{D7FE37DA-6A56-48B9-8AE5-75CCA2322C53}"/>
              </a:ext>
            </a:extLst>
          </p:cNvPr>
          <p:cNvPicPr>
            <a:picLocks noChangeAspect="1"/>
          </p:cNvPicPr>
          <p:nvPr/>
        </p:nvPicPr>
        <p:blipFill>
          <a:blip r:embed="rId4"/>
          <a:stretch>
            <a:fillRect/>
          </a:stretch>
        </p:blipFill>
        <p:spPr>
          <a:xfrm>
            <a:off x="252508" y="1319644"/>
            <a:ext cx="5783641" cy="5089728"/>
          </a:xfrm>
          <a:prstGeom prst="rect">
            <a:avLst/>
          </a:prstGeom>
        </p:spPr>
      </p:pic>
      <p:pic>
        <p:nvPicPr>
          <p:cNvPr id="18" name="Picture 17">
            <a:extLst>
              <a:ext uri="{FF2B5EF4-FFF2-40B4-BE49-F238E27FC236}">
                <a16:creationId xmlns:a16="http://schemas.microsoft.com/office/drawing/2014/main" id="{F3C4B959-BCE9-4241-AB11-A06CB6C05259}"/>
              </a:ext>
            </a:extLst>
          </p:cNvPr>
          <p:cNvPicPr>
            <a:picLocks noChangeAspect="1"/>
          </p:cNvPicPr>
          <p:nvPr/>
        </p:nvPicPr>
        <p:blipFill>
          <a:blip r:embed="rId5"/>
          <a:stretch>
            <a:fillRect/>
          </a:stretch>
        </p:blipFill>
        <p:spPr>
          <a:xfrm>
            <a:off x="6197082" y="1319644"/>
            <a:ext cx="5653613" cy="5089728"/>
          </a:xfrm>
          <a:prstGeom prst="rect">
            <a:avLst/>
          </a:prstGeom>
        </p:spPr>
      </p:pic>
    </p:spTree>
    <p:extLst>
      <p:ext uri="{BB962C8B-B14F-4D97-AF65-F5344CB8AC3E}">
        <p14:creationId xmlns:p14="http://schemas.microsoft.com/office/powerpoint/2010/main" val="96613868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dirty="0"/>
              <a:t>3.2.1 Solutions (Multicollinearity)</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C0060E9C-68EE-4335-BE84-5101C778BDF5}"/>
              </a:ext>
            </a:extLst>
          </p:cNvPr>
          <p:cNvSpPr txBox="1"/>
          <p:nvPr/>
        </p:nvSpPr>
        <p:spPr>
          <a:xfrm>
            <a:off x="604433" y="1319644"/>
            <a:ext cx="11326943" cy="110799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t>I adopt the method of the relative importance of regressors in linear models using the "</a:t>
            </a:r>
            <a:r>
              <a:rPr lang="en-US" sz="1600" dirty="0" err="1"/>
              <a:t>relaimpo</a:t>
            </a:r>
            <a:r>
              <a:rPr lang="en-US" sz="1600" dirty="0"/>
              <a:t>" package to find weights of the factors. The </a:t>
            </a:r>
            <a:r>
              <a:rPr lang="en-US" sz="1600" dirty="0" err="1"/>
              <a:t>lmg</a:t>
            </a:r>
            <a:r>
              <a:rPr lang="en-US" sz="1600" dirty="0"/>
              <a:t> metric provides a decomposition of the model explained variance into non-negative contributions. </a:t>
            </a:r>
          </a:p>
          <a:p>
            <a:pPr marL="285750" indent="-285750">
              <a:buFont typeface="Arial" panose="020B0604020202020204" pitchFamily="34" charset="0"/>
              <a:buChar char="•"/>
            </a:pPr>
            <a:endParaRPr lang="en-US" dirty="0"/>
          </a:p>
        </p:txBody>
      </p:sp>
      <p:pic>
        <p:nvPicPr>
          <p:cNvPr id="15" name="Picture 14">
            <a:extLst>
              <a:ext uri="{FF2B5EF4-FFF2-40B4-BE49-F238E27FC236}">
                <a16:creationId xmlns:a16="http://schemas.microsoft.com/office/drawing/2014/main" id="{5A8ECF7B-D531-4BA9-B398-F566E77E74FA}"/>
              </a:ext>
            </a:extLst>
          </p:cNvPr>
          <p:cNvPicPr>
            <a:picLocks noChangeAspect="1"/>
          </p:cNvPicPr>
          <p:nvPr/>
        </p:nvPicPr>
        <p:blipFill>
          <a:blip r:embed="rId3">
            <a:duotone>
              <a:prstClr val="black"/>
              <a:schemeClr val="accent6">
                <a:tint val="45000"/>
                <a:satMod val="400000"/>
              </a:schemeClr>
            </a:duotone>
          </a:blip>
          <a:stretch>
            <a:fillRect/>
          </a:stretch>
        </p:blipFill>
        <p:spPr>
          <a:xfrm>
            <a:off x="900187" y="2260996"/>
            <a:ext cx="4953606" cy="1437973"/>
          </a:xfrm>
          <a:prstGeom prst="rect">
            <a:avLst/>
          </a:prstGeom>
        </p:spPr>
      </p:pic>
      <p:sp>
        <p:nvSpPr>
          <p:cNvPr id="22" name="TextBox 21">
            <a:extLst>
              <a:ext uri="{FF2B5EF4-FFF2-40B4-BE49-F238E27FC236}">
                <a16:creationId xmlns:a16="http://schemas.microsoft.com/office/drawing/2014/main" id="{A72534FB-D942-4EA2-B5A3-7E7E5D70F9FA}"/>
              </a:ext>
            </a:extLst>
          </p:cNvPr>
          <p:cNvSpPr txBox="1"/>
          <p:nvPr/>
        </p:nvSpPr>
        <p:spPr>
          <a:xfrm>
            <a:off x="604434" y="3954430"/>
            <a:ext cx="11326942" cy="584775"/>
          </a:xfrm>
          <a:prstGeom prst="rect">
            <a:avLst/>
          </a:prstGeom>
          <a:noFill/>
        </p:spPr>
        <p:txBody>
          <a:bodyPr wrap="square">
            <a:spAutoFit/>
          </a:bodyPr>
          <a:lstStyle/>
          <a:p>
            <a:pPr marL="285750" indent="-285750">
              <a:buFont typeface="Arial" panose="020B0604020202020204" pitchFamily="34" charset="0"/>
              <a:buChar char="•"/>
            </a:pPr>
            <a:r>
              <a:rPr lang="en-US" sz="1600"/>
              <a:t>I merge regressors whose correlation coefficients are higher than 0.85 into one column called "NativeBorn_WorkFullTime_Male_Age19To64_InFamilyHouseholds_married_multifactor" using this formula</a:t>
            </a:r>
          </a:p>
        </p:txBody>
      </p:sp>
      <p:pic>
        <p:nvPicPr>
          <p:cNvPr id="24" name="Picture 23">
            <a:extLst>
              <a:ext uri="{FF2B5EF4-FFF2-40B4-BE49-F238E27FC236}">
                <a16:creationId xmlns:a16="http://schemas.microsoft.com/office/drawing/2014/main" id="{8FD26A73-BB8E-4A28-A1E4-799F135E9540}"/>
              </a:ext>
            </a:extLst>
          </p:cNvPr>
          <p:cNvPicPr>
            <a:picLocks noChangeAspect="1"/>
          </p:cNvPicPr>
          <p:nvPr/>
        </p:nvPicPr>
        <p:blipFill>
          <a:blip r:embed="rId4">
            <a:duotone>
              <a:prstClr val="black"/>
              <a:schemeClr val="accent6">
                <a:tint val="45000"/>
                <a:satMod val="400000"/>
              </a:schemeClr>
            </a:duotone>
          </a:blip>
          <a:stretch>
            <a:fillRect/>
          </a:stretch>
        </p:blipFill>
        <p:spPr>
          <a:xfrm>
            <a:off x="900188" y="4614631"/>
            <a:ext cx="6643612" cy="1973947"/>
          </a:xfrm>
          <a:prstGeom prst="rect">
            <a:avLst/>
          </a:prstGeom>
        </p:spPr>
      </p:pic>
    </p:spTree>
    <p:extLst>
      <p:ext uri="{BB962C8B-B14F-4D97-AF65-F5344CB8AC3E}">
        <p14:creationId xmlns:p14="http://schemas.microsoft.com/office/powerpoint/2010/main" val="227064687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3.2.2 Solutions (Multicollinearity)</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C0060E9C-68EE-4335-BE84-5101C778BDF5}"/>
              </a:ext>
            </a:extLst>
          </p:cNvPr>
          <p:cNvSpPr txBox="1"/>
          <p:nvPr/>
        </p:nvSpPr>
        <p:spPr>
          <a:xfrm>
            <a:off x="266242" y="1319644"/>
            <a:ext cx="11665134" cy="33855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t>However, there are too many highly correlated regressors in the Household Composition model. </a:t>
            </a:r>
            <a:endParaRPr lang="en-US" sz="1800" dirty="0">
              <a:effectLst/>
              <a:latin typeface="Times New Roman" panose="02020603050405020304" pitchFamily="18" charset="0"/>
              <a:ea typeface="SimSun" panose="02010600030101010101" pitchFamily="2" charset="-122"/>
            </a:endParaRPr>
          </a:p>
        </p:txBody>
      </p:sp>
      <p:pic>
        <p:nvPicPr>
          <p:cNvPr id="5" name="Picture 4">
            <a:extLst>
              <a:ext uri="{FF2B5EF4-FFF2-40B4-BE49-F238E27FC236}">
                <a16:creationId xmlns:a16="http://schemas.microsoft.com/office/drawing/2014/main" id="{ACA5842B-7583-4124-A6CD-E8FB92BA9F2C}"/>
              </a:ext>
            </a:extLst>
          </p:cNvPr>
          <p:cNvPicPr>
            <a:picLocks noChangeAspect="1"/>
          </p:cNvPicPr>
          <p:nvPr/>
        </p:nvPicPr>
        <p:blipFill>
          <a:blip r:embed="rId3"/>
          <a:stretch>
            <a:fillRect/>
          </a:stretch>
        </p:blipFill>
        <p:spPr>
          <a:xfrm>
            <a:off x="900489" y="2058818"/>
            <a:ext cx="6110510" cy="2656464"/>
          </a:xfrm>
          <a:prstGeom prst="rect">
            <a:avLst/>
          </a:prstGeom>
        </p:spPr>
      </p:pic>
      <p:sp>
        <p:nvSpPr>
          <p:cNvPr id="16" name="TextBox 15">
            <a:extLst>
              <a:ext uri="{FF2B5EF4-FFF2-40B4-BE49-F238E27FC236}">
                <a16:creationId xmlns:a16="http://schemas.microsoft.com/office/drawing/2014/main" id="{A76BB04E-4AAA-436E-A21D-D3631B8A360F}"/>
              </a:ext>
            </a:extLst>
          </p:cNvPr>
          <p:cNvSpPr txBox="1"/>
          <p:nvPr/>
        </p:nvSpPr>
        <p:spPr>
          <a:xfrm>
            <a:off x="261962" y="5077335"/>
            <a:ext cx="11666825" cy="107721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t>I merge these factors above and generate a column called </a:t>
            </a:r>
            <a:r>
              <a:rPr lang="en-US" sz="1600" b="1" dirty="0"/>
              <a:t>"Age19To64_Sex_InFamilyHousehold_married_multifactor“</a:t>
            </a:r>
            <a:r>
              <a:rPr lang="en-US" sz="1600" dirty="0"/>
              <a:t>.  I find that the correlation coefficient of uninsured percent of age under 19 years and Age19To64_Sex_InFamilyHousehold_married_multifactor is 0.8496210. I merge these two columns and generate a new column called </a:t>
            </a:r>
            <a:r>
              <a:rPr lang="en-US" sz="1600" b="1" dirty="0"/>
              <a:t>“AgeTo64_Sex_InFamilyHousehold_married_multifactor2”</a:t>
            </a:r>
            <a:r>
              <a:rPr lang="en-US" sz="1600" dirty="0"/>
              <a:t> </a:t>
            </a:r>
          </a:p>
        </p:txBody>
      </p:sp>
      <p:sp>
        <p:nvSpPr>
          <p:cNvPr id="25" name="TextBox 24">
            <a:extLst>
              <a:ext uri="{FF2B5EF4-FFF2-40B4-BE49-F238E27FC236}">
                <a16:creationId xmlns:a16="http://schemas.microsoft.com/office/drawing/2014/main" id="{ED91EA66-BB62-457C-91F4-699C870B518A}"/>
              </a:ext>
            </a:extLst>
          </p:cNvPr>
          <p:cNvSpPr txBox="1"/>
          <p:nvPr/>
        </p:nvSpPr>
        <p:spPr>
          <a:xfrm>
            <a:off x="900489" y="476031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a:solidFill>
                  <a:prstClr val="black">
                    <a:lumMod val="75000"/>
                    <a:lumOff val="25000"/>
                  </a:prstClr>
                </a:solidFill>
                <a:latin typeface="Segoe UI" panose="020B0502040204020203" pitchFamily="34" charset="0"/>
                <a:cs typeface="Segoe UI" panose="020B0502040204020203" pitchFamily="34" charset="0"/>
              </a:rPr>
              <a:t>Figure: High Correlation Coefficients in Household Composition</a:t>
            </a: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73285311"/>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3.2.2 Solutions (Multicollinearity)</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C0060E9C-68EE-4335-BE84-5101C778BDF5}"/>
              </a:ext>
            </a:extLst>
          </p:cNvPr>
          <p:cNvSpPr txBox="1"/>
          <p:nvPr/>
        </p:nvSpPr>
        <p:spPr>
          <a:xfrm>
            <a:off x="608713" y="1319644"/>
            <a:ext cx="11322663" cy="132343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t>When I keep the names of regressors and use the relative importance of regressors two times, I’ve found that when we merge six factors into one factor, this doesn’t work well in Blinder-Oaxaca Decomposition. </a:t>
            </a:r>
            <a:endParaRPr lang="en-US"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It appears that none of the discrimination components account for the gap in uninsured percentage by tracts in the risk group and safe group.</a:t>
            </a:r>
            <a:endParaRPr lang="en-US" dirty="0">
              <a:cs typeface="Segoe UI"/>
            </a:endParaRPr>
          </a:p>
        </p:txBody>
      </p:sp>
      <p:pic>
        <p:nvPicPr>
          <p:cNvPr id="9" name="Picture 8">
            <a:extLst>
              <a:ext uri="{FF2B5EF4-FFF2-40B4-BE49-F238E27FC236}">
                <a16:creationId xmlns:a16="http://schemas.microsoft.com/office/drawing/2014/main" id="{76041249-C4DC-417B-86F2-FF63493EF58E}"/>
              </a:ext>
            </a:extLst>
          </p:cNvPr>
          <p:cNvPicPr>
            <a:picLocks noChangeAspect="1"/>
          </p:cNvPicPr>
          <p:nvPr/>
        </p:nvPicPr>
        <p:blipFill>
          <a:blip r:embed="rId3"/>
          <a:stretch>
            <a:fillRect/>
          </a:stretch>
        </p:blipFill>
        <p:spPr>
          <a:xfrm>
            <a:off x="842460" y="3018382"/>
            <a:ext cx="6837876" cy="2573847"/>
          </a:xfrm>
          <a:prstGeom prst="rect">
            <a:avLst/>
          </a:prstGeom>
        </p:spPr>
      </p:pic>
      <p:sp>
        <p:nvSpPr>
          <p:cNvPr id="23" name="TextBox 22">
            <a:extLst>
              <a:ext uri="{FF2B5EF4-FFF2-40B4-BE49-F238E27FC236}">
                <a16:creationId xmlns:a16="http://schemas.microsoft.com/office/drawing/2014/main" id="{87DA86A9-B7C9-4AB3-BA5E-7ED289565166}"/>
              </a:ext>
            </a:extLst>
          </p:cNvPr>
          <p:cNvSpPr txBox="1"/>
          <p:nvPr/>
        </p:nvSpPr>
        <p:spPr>
          <a:xfrm>
            <a:off x="842461" y="5825650"/>
            <a:ext cx="6096000" cy="461665"/>
          </a:xfrm>
          <a:prstGeom prst="rect">
            <a:avLst/>
          </a:prstGeom>
          <a:noFill/>
        </p:spPr>
        <p:txBody>
          <a:bodyPr wrap="square">
            <a:spAutoFit/>
          </a:bodyPr>
          <a:lstStyle/>
          <a:p>
            <a:r>
              <a:rPr lang="en-US" sz="1200">
                <a:solidFill>
                  <a:prstClr val="black">
                    <a:lumMod val="75000"/>
                    <a:lumOff val="25000"/>
                  </a:prstClr>
                </a:solidFill>
                <a:latin typeface="Segoe UI" panose="020B0502040204020203" pitchFamily="34" charset="0"/>
                <a:cs typeface="Segoe UI" panose="020B0502040204020203" pitchFamily="34" charset="0"/>
              </a:rPr>
              <a:t>Figure The explained and unexplained components of a twofold Blinder-Oaxaca decomposition of safe group 0 t vs. risk group 1 gap</a:t>
            </a:r>
          </a:p>
        </p:txBody>
      </p:sp>
    </p:spTree>
    <p:extLst>
      <p:ext uri="{BB962C8B-B14F-4D97-AF65-F5344CB8AC3E}">
        <p14:creationId xmlns:p14="http://schemas.microsoft.com/office/powerpoint/2010/main" val="368903446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3.2.2 Solutions (Multicollinearity)</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2310305" y="3822073"/>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6897384" y="3271463"/>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C0060E9C-68EE-4335-BE84-5101C778BDF5}"/>
              </a:ext>
            </a:extLst>
          </p:cNvPr>
          <p:cNvSpPr txBox="1"/>
          <p:nvPr/>
        </p:nvSpPr>
        <p:spPr>
          <a:xfrm>
            <a:off x="266242" y="1319644"/>
            <a:ext cx="11665134" cy="58477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t>To avoid multicollinearity is the step() function which finds the best linear model with the least AIC. Step( ) removes some factors in the linear model which will not affect the final results of the Blinder-Oaxaca Decomposition.</a:t>
            </a:r>
          </a:p>
        </p:txBody>
      </p:sp>
      <p:pic>
        <p:nvPicPr>
          <p:cNvPr id="5" name="Picture 4">
            <a:extLst>
              <a:ext uri="{FF2B5EF4-FFF2-40B4-BE49-F238E27FC236}">
                <a16:creationId xmlns:a16="http://schemas.microsoft.com/office/drawing/2014/main" id="{D8313F19-FCF7-42A4-AFF9-74108AFEB890}"/>
              </a:ext>
            </a:extLst>
          </p:cNvPr>
          <p:cNvPicPr>
            <a:picLocks noChangeAspect="1"/>
          </p:cNvPicPr>
          <p:nvPr/>
        </p:nvPicPr>
        <p:blipFill>
          <a:blip r:embed="rId3"/>
          <a:stretch>
            <a:fillRect/>
          </a:stretch>
        </p:blipFill>
        <p:spPr>
          <a:xfrm>
            <a:off x="2225236" y="3652417"/>
            <a:ext cx="7899806" cy="1263715"/>
          </a:xfrm>
          <a:prstGeom prst="rect">
            <a:avLst/>
          </a:prstGeom>
        </p:spPr>
      </p:pic>
      <p:pic>
        <p:nvPicPr>
          <p:cNvPr id="7" name="Picture 6">
            <a:extLst>
              <a:ext uri="{FF2B5EF4-FFF2-40B4-BE49-F238E27FC236}">
                <a16:creationId xmlns:a16="http://schemas.microsoft.com/office/drawing/2014/main" id="{2A6F3454-7621-47AF-B2BD-2123471BA5F5}"/>
              </a:ext>
            </a:extLst>
          </p:cNvPr>
          <p:cNvPicPr>
            <a:picLocks noChangeAspect="1"/>
          </p:cNvPicPr>
          <p:nvPr/>
        </p:nvPicPr>
        <p:blipFill>
          <a:blip r:embed="rId4"/>
          <a:stretch>
            <a:fillRect/>
          </a:stretch>
        </p:blipFill>
        <p:spPr>
          <a:xfrm>
            <a:off x="2225236" y="2102301"/>
            <a:ext cx="7899806" cy="1257365"/>
          </a:xfrm>
          <a:prstGeom prst="rect">
            <a:avLst/>
          </a:prstGeom>
        </p:spPr>
      </p:pic>
      <p:sp>
        <p:nvSpPr>
          <p:cNvPr id="9" name="TextBox 8">
            <a:extLst>
              <a:ext uri="{FF2B5EF4-FFF2-40B4-BE49-F238E27FC236}">
                <a16:creationId xmlns:a16="http://schemas.microsoft.com/office/drawing/2014/main" id="{E67ECA3D-0F25-4F55-8741-660388562613}"/>
              </a:ext>
            </a:extLst>
          </p:cNvPr>
          <p:cNvSpPr txBox="1"/>
          <p:nvPr/>
        </p:nvSpPr>
        <p:spPr>
          <a:xfrm>
            <a:off x="6897384" y="3271463"/>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D1E7710-57DD-4BE6-B165-46B8DD6EB45C}"/>
              </a:ext>
            </a:extLst>
          </p:cNvPr>
          <p:cNvSpPr txBox="1"/>
          <p:nvPr/>
        </p:nvSpPr>
        <p:spPr>
          <a:xfrm>
            <a:off x="266244" y="5229740"/>
            <a:ext cx="11665132" cy="1194040"/>
          </a:xfrm>
          <a:prstGeom prst="rect">
            <a:avLst/>
          </a:prstGeom>
        </p:spPr>
        <p:txBody>
          <a:bodyPr vert="horz" wrap="square" lIns="91440" tIns="45720" rIns="91440" bIns="45720" rtlCol="0" anchor="t">
            <a:noAutofit/>
          </a:bodyPr>
          <a:lstStyle/>
          <a:p>
            <a:pPr marL="285750" indent="-285750" algn="l">
              <a:lnSpc>
                <a:spcPts val="1800"/>
              </a:lnSpc>
              <a:spcAft>
                <a:spcPts val="600"/>
              </a:spcAft>
              <a:buFont typeface="Arial" panose="020B0604020202020204" pitchFamily="34" charset="0"/>
              <a:buChar char="•"/>
            </a:pPr>
            <a:r>
              <a:rPr lang="en-US" sz="1600" dirty="0"/>
              <a:t>We check if Step( ) removes the factors that have a significant impact on the final results. "</a:t>
            </a:r>
            <a:r>
              <a:rPr lang="en-US" sz="1600" b="1" dirty="0"/>
              <a:t>uninsured percent of age 65 years and older”</a:t>
            </a:r>
            <a:r>
              <a:rPr lang="en-US" sz="1600" dirty="0"/>
              <a:t> and </a:t>
            </a:r>
            <a:r>
              <a:rPr lang="en-US" sz="1600" b="1" dirty="0"/>
              <a:t>“uninsured percent of age under 19 years”</a:t>
            </a:r>
            <a:r>
              <a:rPr lang="en-US" sz="1600" dirty="0"/>
              <a:t>. The health insured status of age 65 years and older benefits from US Medicare and doesn’t have much effect on the gap of uninsured percentage by tracts in two groups. Other factors, for example, people under 19 depend on their parents for health insurance. These two factors do not have much effect on the health insurance market. Therefore, we adopt the factors which step() choose for us.</a:t>
            </a:r>
          </a:p>
        </p:txBody>
      </p:sp>
    </p:spTree>
    <p:extLst>
      <p:ext uri="{BB962C8B-B14F-4D97-AF65-F5344CB8AC3E}">
        <p14:creationId xmlns:p14="http://schemas.microsoft.com/office/powerpoint/2010/main" val="263162703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3.2.2 Solutions (Multicollinearity)</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E67ECA3D-0F25-4F55-8741-660388562613}"/>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D1E7710-57DD-4BE6-B165-46B8DD6EB45C}"/>
              </a:ext>
            </a:extLst>
          </p:cNvPr>
          <p:cNvSpPr txBox="1"/>
          <p:nvPr/>
        </p:nvSpPr>
        <p:spPr>
          <a:xfrm>
            <a:off x="604435" y="1428500"/>
            <a:ext cx="11326942" cy="1682062"/>
          </a:xfrm>
          <a:prstGeom prst="rect">
            <a:avLst/>
          </a:prstGeom>
        </p:spPr>
        <p:txBody>
          <a:bodyPr vert="horz" wrap="square" lIns="91440" tIns="45720" rIns="91440" bIns="45720" rtlCol="0" anchor="t">
            <a:noAutofit/>
          </a:bodyPr>
          <a:lstStyle/>
          <a:p>
            <a:pPr marL="285750" indent="-285750">
              <a:lnSpc>
                <a:spcPts val="1800"/>
              </a:lnSpc>
              <a:spcAft>
                <a:spcPts val="600"/>
              </a:spcAft>
              <a:buFont typeface="Arial" panose="020B0604020202020204" pitchFamily="34" charset="0"/>
              <a:buChar char="•"/>
            </a:pPr>
            <a:r>
              <a:rPr lang="en-US" sz="1600" dirty="0"/>
              <a:t>This is the twofold result of Blinder-Oaxaca Decomposition after we use step( ) and Box-Cox transformation. </a:t>
            </a:r>
            <a:endParaRPr lang="en-US" dirty="0"/>
          </a:p>
          <a:p>
            <a:pPr marL="285750" indent="-285750" algn="l">
              <a:lnSpc>
                <a:spcPts val="1800"/>
              </a:lnSpc>
              <a:spcAft>
                <a:spcPts val="600"/>
              </a:spcAft>
              <a:buFont typeface="Arial" panose="020B0604020202020204" pitchFamily="34" charset="0"/>
              <a:buChar char="•"/>
            </a:pPr>
            <a:r>
              <a:rPr lang="en-US" sz="1600" dirty="0"/>
              <a:t>From the figure below, we observe that the gap of uninsured percentage by tracts is driven largely by safe groups’ greater returns to the uninsured percentage of people who are from19 to 64 years old or live in family households or family households!! In married-couple families.</a:t>
            </a:r>
            <a:endParaRPr lang="en-US" dirty="0"/>
          </a:p>
        </p:txBody>
      </p:sp>
      <p:pic>
        <p:nvPicPr>
          <p:cNvPr id="6" name="Picture 5">
            <a:extLst>
              <a:ext uri="{FF2B5EF4-FFF2-40B4-BE49-F238E27FC236}">
                <a16:creationId xmlns:a16="http://schemas.microsoft.com/office/drawing/2014/main" id="{FD9C4DD4-3F51-4050-AEF9-20A94A3B1B0C}"/>
              </a:ext>
            </a:extLst>
          </p:cNvPr>
          <p:cNvPicPr>
            <a:picLocks noChangeAspect="1"/>
          </p:cNvPicPr>
          <p:nvPr/>
        </p:nvPicPr>
        <p:blipFill>
          <a:blip r:embed="rId3"/>
          <a:stretch>
            <a:fillRect/>
          </a:stretch>
        </p:blipFill>
        <p:spPr>
          <a:xfrm>
            <a:off x="1371161" y="2768575"/>
            <a:ext cx="9447182" cy="2239615"/>
          </a:xfrm>
          <a:prstGeom prst="rect">
            <a:avLst/>
          </a:prstGeom>
        </p:spPr>
      </p:pic>
      <p:sp>
        <p:nvSpPr>
          <p:cNvPr id="16" name="TextBox 15">
            <a:extLst>
              <a:ext uri="{FF2B5EF4-FFF2-40B4-BE49-F238E27FC236}">
                <a16:creationId xmlns:a16="http://schemas.microsoft.com/office/drawing/2014/main" id="{61C6AF78-0018-4A2E-A077-7D81BA5189D0}"/>
              </a:ext>
            </a:extLst>
          </p:cNvPr>
          <p:cNvSpPr txBox="1"/>
          <p:nvPr/>
        </p:nvSpPr>
        <p:spPr>
          <a:xfrm>
            <a:off x="895980" y="5101098"/>
            <a:ext cx="11035395" cy="276999"/>
          </a:xfrm>
          <a:prstGeom prst="rect">
            <a:avLst/>
          </a:prstGeom>
          <a:noFill/>
        </p:spPr>
        <p:txBody>
          <a:bodyPr wrap="square">
            <a:spAutoFit/>
          </a:bodyPr>
          <a:lstStyle/>
          <a:p>
            <a:r>
              <a:rPr lang="en-US" sz="1200">
                <a:solidFill>
                  <a:prstClr val="black">
                    <a:lumMod val="75000"/>
                    <a:lumOff val="25000"/>
                  </a:prstClr>
                </a:solidFill>
                <a:latin typeface="Segoe UI" panose="020B0502040204020203" pitchFamily="34" charset="0"/>
                <a:cs typeface="Segoe UI" panose="020B0502040204020203" pitchFamily="34" charset="0"/>
              </a:rPr>
              <a:t>                           Figure The Explained and Unexplained Components of a Twofold Blinder-Oaxaca Decomposition of Safe Group 0   vs. Risk Group 1 Gap</a:t>
            </a:r>
          </a:p>
        </p:txBody>
      </p:sp>
      <p:sp>
        <p:nvSpPr>
          <p:cNvPr id="12" name="TextBox 11">
            <a:extLst>
              <a:ext uri="{FF2B5EF4-FFF2-40B4-BE49-F238E27FC236}">
                <a16:creationId xmlns:a16="http://schemas.microsoft.com/office/drawing/2014/main" id="{0433CE5B-B7E8-4877-9105-947BB5F55DE7}"/>
              </a:ext>
            </a:extLst>
          </p:cNvPr>
          <p:cNvSpPr txBox="1"/>
          <p:nvPr/>
        </p:nvSpPr>
        <p:spPr>
          <a:xfrm>
            <a:off x="604435" y="5455456"/>
            <a:ext cx="11326942" cy="1139764"/>
          </a:xfrm>
          <a:prstGeom prst="rect">
            <a:avLst/>
          </a:prstGeom>
        </p:spPr>
        <p:txBody>
          <a:bodyPr vert="horz" wrap="square" lIns="91440" tIns="45720" rIns="91440" bIns="45720" rtlCol="0" anchor="t">
            <a:noAutofit/>
          </a:bodyPr>
          <a:lstStyle/>
          <a:p>
            <a:pPr marL="285750" indent="-285750">
              <a:lnSpc>
                <a:spcPts val="1800"/>
              </a:lnSpc>
              <a:spcAft>
                <a:spcPts val="600"/>
              </a:spcAft>
              <a:buFont typeface="Arial" panose="020B0604020202020204" pitchFamily="34" charset="0"/>
              <a:buChar char="•"/>
            </a:pPr>
            <a:r>
              <a:rPr lang="en-US" sz="1600" dirty="0"/>
              <a:t>After comparisons in different code versions, I use step( ) in the Socioeconomic Status model and the Household Composition model to fix the problem of multicollinearity. Then I merge the highly correlated factors after I use step ().</a:t>
            </a:r>
            <a:endParaRPr lang="en-US" dirty="0"/>
          </a:p>
        </p:txBody>
      </p:sp>
    </p:spTree>
    <p:extLst>
      <p:ext uri="{BB962C8B-B14F-4D97-AF65-F5344CB8AC3E}">
        <p14:creationId xmlns:p14="http://schemas.microsoft.com/office/powerpoint/2010/main" val="145382087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1 Background and Introduction</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75296" y="1647648"/>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56777" y="1721567"/>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Why the topic? </a:t>
            </a:r>
          </a:p>
        </p:txBody>
      </p:sp>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72768" y="2535585"/>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51721" y="2606598"/>
            <a:ext cx="3927747" cy="63819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Definitions of Equity</a:t>
            </a:r>
          </a:p>
        </p:txBody>
      </p:sp>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70240" y="3477370"/>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1.3</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Project Introduction</a:t>
            </a: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6496179" y="5178041"/>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a:solidFill>
                  <a:prstClr val="black">
                    <a:lumMod val="75000"/>
                    <a:lumOff val="25000"/>
                  </a:prstClr>
                </a:solidFill>
                <a:latin typeface="Segoe UI" panose="020B0502040204020203" pitchFamily="34" charset="0"/>
                <a:cs typeface="Segoe UI" panose="020B0502040204020203" pitchFamily="34" charset="0"/>
              </a:rPr>
              <a:t>Figure: The Uninsured Percentage in Salt Lake County</a:t>
            </a: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36" name="Picture 35">
            <a:extLst>
              <a:ext uri="{FF2B5EF4-FFF2-40B4-BE49-F238E27FC236}">
                <a16:creationId xmlns:a16="http://schemas.microsoft.com/office/drawing/2014/main" id="{59ED503C-95E6-4A0C-A80A-8D1BE233863F}"/>
              </a:ext>
            </a:extLst>
          </p:cNvPr>
          <p:cNvPicPr>
            <a:picLocks noChangeAspect="1"/>
          </p:cNvPicPr>
          <p:nvPr/>
        </p:nvPicPr>
        <p:blipFill>
          <a:blip r:embed="rId3"/>
          <a:stretch>
            <a:fillRect/>
          </a:stretch>
        </p:blipFill>
        <p:spPr>
          <a:xfrm>
            <a:off x="5798397" y="1277034"/>
            <a:ext cx="5379878" cy="3810152"/>
          </a:xfrm>
          <a:prstGeom prst="rect">
            <a:avLst/>
          </a:prstGeom>
        </p:spPr>
      </p:pic>
    </p:spTree>
    <p:extLst>
      <p:ext uri="{BB962C8B-B14F-4D97-AF65-F5344CB8AC3E}">
        <p14:creationId xmlns:p14="http://schemas.microsoft.com/office/powerpoint/2010/main" val="271332489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dirty="0"/>
              <a:t>3.2.3 Solutions (Heteroscedasticity of Residuals)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E67ECA3D-0F25-4F55-8741-660388562613}"/>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D1E7710-57DD-4BE6-B165-46B8DD6EB45C}"/>
              </a:ext>
            </a:extLst>
          </p:cNvPr>
          <p:cNvSpPr txBox="1"/>
          <p:nvPr/>
        </p:nvSpPr>
        <p:spPr>
          <a:xfrm>
            <a:off x="604435" y="1428500"/>
            <a:ext cx="11326942" cy="1682062"/>
          </a:xfrm>
          <a:prstGeom prst="rect">
            <a:avLst/>
          </a:prstGeom>
        </p:spPr>
        <p:txBody>
          <a:bodyPr vert="horz" wrap="square" lIns="91440" tIns="45720" rIns="91440" bIns="45720" rtlCol="0" anchor="t">
            <a:noAutofit/>
          </a:bodyPr>
          <a:lstStyle/>
          <a:p>
            <a:pPr marL="285750" indent="-285750">
              <a:lnSpc>
                <a:spcPts val="1800"/>
              </a:lnSpc>
              <a:spcAft>
                <a:spcPts val="600"/>
              </a:spcAft>
              <a:buFont typeface="Arial" panose="020B0604020202020204" pitchFamily="34" charset="0"/>
              <a:buChar char="•"/>
            </a:pPr>
            <a:r>
              <a:rPr lang="en-US" sz="1600" dirty="0"/>
              <a:t>Several ways to solve the problem of heteroscedasticity of residuals were tried. These are the residual plots of the original dataset vs weighted least squares estimation.</a:t>
            </a:r>
          </a:p>
        </p:txBody>
      </p:sp>
      <p:sp>
        <p:nvSpPr>
          <p:cNvPr id="16" name="TextBox 15">
            <a:extLst>
              <a:ext uri="{FF2B5EF4-FFF2-40B4-BE49-F238E27FC236}">
                <a16:creationId xmlns:a16="http://schemas.microsoft.com/office/drawing/2014/main" id="{61C6AF78-0018-4A2E-A077-7D81BA5189D0}"/>
              </a:ext>
            </a:extLst>
          </p:cNvPr>
          <p:cNvSpPr txBox="1"/>
          <p:nvPr/>
        </p:nvSpPr>
        <p:spPr>
          <a:xfrm>
            <a:off x="73569" y="4207833"/>
            <a:ext cx="5237592" cy="461665"/>
          </a:xfrm>
          <a:prstGeom prst="rect">
            <a:avLst/>
          </a:prstGeom>
          <a:noFill/>
        </p:spPr>
        <p:txBody>
          <a:bodyPr wrap="square">
            <a:spAutoFit/>
          </a:bodyPr>
          <a:lstStyle/>
          <a:p>
            <a:pPr algn="ctr"/>
            <a:r>
              <a:rPr lang="en-US" sz="1200">
                <a:solidFill>
                  <a:prstClr val="black">
                    <a:lumMod val="75000"/>
                    <a:lumOff val="25000"/>
                  </a:prstClr>
                </a:solidFill>
                <a:latin typeface="Segoe UI" panose="020B0502040204020203" pitchFamily="34" charset="0"/>
                <a:cs typeface="Segoe UI" panose="020B0502040204020203" pitchFamily="34" charset="0"/>
              </a:rPr>
              <a:t>               Figure Plots of Residuals in Minority Status Linear Regression Model Using Original Dataset </a:t>
            </a:r>
          </a:p>
        </p:txBody>
      </p:sp>
      <p:pic>
        <p:nvPicPr>
          <p:cNvPr id="7" name="Picture 6">
            <a:extLst>
              <a:ext uri="{FF2B5EF4-FFF2-40B4-BE49-F238E27FC236}">
                <a16:creationId xmlns:a16="http://schemas.microsoft.com/office/drawing/2014/main" id="{DF23FF69-87BA-4E79-B943-6F507C70F19A}"/>
              </a:ext>
            </a:extLst>
          </p:cNvPr>
          <p:cNvPicPr>
            <a:picLocks noChangeAspect="1"/>
          </p:cNvPicPr>
          <p:nvPr/>
        </p:nvPicPr>
        <p:blipFill>
          <a:blip r:embed="rId3">
            <a:duotone>
              <a:prstClr val="black"/>
              <a:schemeClr val="accent4">
                <a:tint val="45000"/>
                <a:satMod val="400000"/>
              </a:schemeClr>
            </a:duotone>
          </a:blip>
          <a:stretch>
            <a:fillRect/>
          </a:stretch>
        </p:blipFill>
        <p:spPr>
          <a:xfrm>
            <a:off x="930394" y="2003138"/>
            <a:ext cx="4204581" cy="2100094"/>
          </a:xfrm>
          <a:prstGeom prst="rect">
            <a:avLst/>
          </a:prstGeom>
        </p:spPr>
      </p:pic>
      <p:pic>
        <p:nvPicPr>
          <p:cNvPr id="13" name="Picture 12">
            <a:extLst>
              <a:ext uri="{FF2B5EF4-FFF2-40B4-BE49-F238E27FC236}">
                <a16:creationId xmlns:a16="http://schemas.microsoft.com/office/drawing/2014/main" id="{C49ED022-6BBE-4823-B99C-0E03E1A9E016}"/>
              </a:ext>
            </a:extLst>
          </p:cNvPr>
          <p:cNvPicPr>
            <a:picLocks noChangeAspect="1"/>
          </p:cNvPicPr>
          <p:nvPr/>
        </p:nvPicPr>
        <p:blipFill>
          <a:blip r:embed="rId4">
            <a:duotone>
              <a:prstClr val="black"/>
              <a:schemeClr val="accent4">
                <a:tint val="45000"/>
                <a:satMod val="400000"/>
              </a:schemeClr>
            </a:duotone>
          </a:blip>
          <a:stretch>
            <a:fillRect/>
          </a:stretch>
        </p:blipFill>
        <p:spPr>
          <a:xfrm>
            <a:off x="1051721" y="4696234"/>
            <a:ext cx="2997201" cy="776290"/>
          </a:xfrm>
          <a:prstGeom prst="rect">
            <a:avLst/>
          </a:prstGeom>
        </p:spPr>
      </p:pic>
      <p:pic>
        <p:nvPicPr>
          <p:cNvPr id="19" name="Picture 18">
            <a:extLst>
              <a:ext uri="{FF2B5EF4-FFF2-40B4-BE49-F238E27FC236}">
                <a16:creationId xmlns:a16="http://schemas.microsoft.com/office/drawing/2014/main" id="{AC31D5AE-664F-454B-B769-C4AB2E08E46A}"/>
              </a:ext>
            </a:extLst>
          </p:cNvPr>
          <p:cNvPicPr>
            <a:picLocks noChangeAspect="1"/>
          </p:cNvPicPr>
          <p:nvPr/>
        </p:nvPicPr>
        <p:blipFill>
          <a:blip r:embed="rId5">
            <a:duotone>
              <a:prstClr val="black"/>
              <a:schemeClr val="accent5">
                <a:tint val="45000"/>
                <a:satMod val="400000"/>
              </a:schemeClr>
            </a:duotone>
          </a:blip>
          <a:stretch>
            <a:fillRect/>
          </a:stretch>
        </p:blipFill>
        <p:spPr>
          <a:xfrm>
            <a:off x="6553200" y="2003415"/>
            <a:ext cx="4224510" cy="2101219"/>
          </a:xfrm>
          <a:prstGeom prst="rect">
            <a:avLst/>
          </a:prstGeom>
        </p:spPr>
      </p:pic>
      <p:sp>
        <p:nvSpPr>
          <p:cNvPr id="23" name="TextBox 22">
            <a:extLst>
              <a:ext uri="{FF2B5EF4-FFF2-40B4-BE49-F238E27FC236}">
                <a16:creationId xmlns:a16="http://schemas.microsoft.com/office/drawing/2014/main" id="{A0715624-FBDA-4F8E-9CCE-404117BF1A42}"/>
              </a:ext>
            </a:extLst>
          </p:cNvPr>
          <p:cNvSpPr txBox="1"/>
          <p:nvPr/>
        </p:nvSpPr>
        <p:spPr>
          <a:xfrm>
            <a:off x="5402233" y="4280149"/>
            <a:ext cx="5475739" cy="461665"/>
          </a:xfrm>
          <a:prstGeom prst="rect">
            <a:avLst/>
          </a:prstGeom>
          <a:noFill/>
        </p:spPr>
        <p:txBody>
          <a:bodyPr wrap="square">
            <a:spAutoFit/>
          </a:bodyPr>
          <a:lstStyle/>
          <a:p>
            <a:pPr algn="ctr"/>
            <a:r>
              <a:rPr lang="en-US" sz="1200">
                <a:solidFill>
                  <a:prstClr val="black">
                    <a:lumMod val="75000"/>
                    <a:lumOff val="25000"/>
                  </a:prstClr>
                </a:solidFill>
                <a:latin typeface="Segoe UI" panose="020B0502040204020203" pitchFamily="34" charset="0"/>
                <a:cs typeface="Segoe UI" panose="020B0502040204020203" pitchFamily="34" charset="0"/>
              </a:rPr>
              <a:t>                           Figure Plots of Residuals in Minority Status Linear Regression Model using WLS</a:t>
            </a:r>
          </a:p>
        </p:txBody>
      </p:sp>
      <p:pic>
        <p:nvPicPr>
          <p:cNvPr id="27" name="Picture 26">
            <a:extLst>
              <a:ext uri="{FF2B5EF4-FFF2-40B4-BE49-F238E27FC236}">
                <a16:creationId xmlns:a16="http://schemas.microsoft.com/office/drawing/2014/main" id="{C09F11BF-6E4A-4C4E-BA20-8AD8F065388C}"/>
              </a:ext>
            </a:extLst>
          </p:cNvPr>
          <p:cNvPicPr>
            <a:picLocks noChangeAspect="1"/>
          </p:cNvPicPr>
          <p:nvPr/>
        </p:nvPicPr>
        <p:blipFill>
          <a:blip r:embed="rId6">
            <a:duotone>
              <a:prstClr val="black"/>
              <a:schemeClr val="accent5">
                <a:tint val="45000"/>
                <a:satMod val="400000"/>
              </a:schemeClr>
            </a:duotone>
          </a:blip>
          <a:stretch>
            <a:fillRect/>
          </a:stretch>
        </p:blipFill>
        <p:spPr>
          <a:xfrm>
            <a:off x="6641501" y="4755250"/>
            <a:ext cx="2997201" cy="783699"/>
          </a:xfrm>
          <a:prstGeom prst="rect">
            <a:avLst/>
          </a:prstGeom>
        </p:spPr>
      </p:pic>
      <p:sp>
        <p:nvSpPr>
          <p:cNvPr id="28" name="TextBox 27">
            <a:extLst>
              <a:ext uri="{FF2B5EF4-FFF2-40B4-BE49-F238E27FC236}">
                <a16:creationId xmlns:a16="http://schemas.microsoft.com/office/drawing/2014/main" id="{710D7D40-6850-465D-8D35-FB5A558F9183}"/>
              </a:ext>
            </a:extLst>
          </p:cNvPr>
          <p:cNvSpPr txBox="1"/>
          <p:nvPr/>
        </p:nvSpPr>
        <p:spPr>
          <a:xfrm>
            <a:off x="-637631" y="5490332"/>
            <a:ext cx="5237592" cy="276999"/>
          </a:xfrm>
          <a:prstGeom prst="rect">
            <a:avLst/>
          </a:prstGeom>
          <a:noFill/>
        </p:spPr>
        <p:txBody>
          <a:bodyPr wrap="square">
            <a:spAutoFit/>
          </a:bodyPr>
          <a:lstStyle/>
          <a:p>
            <a:pPr algn="ctr"/>
            <a:r>
              <a:rPr lang="en-US" sz="1200">
                <a:solidFill>
                  <a:prstClr val="black">
                    <a:lumMod val="75000"/>
                    <a:lumOff val="25000"/>
                  </a:prstClr>
                </a:solidFill>
                <a:latin typeface="Segoe UI" panose="020B0502040204020203" pitchFamily="34" charset="0"/>
                <a:cs typeface="Segoe UI" panose="020B0502040204020203" pitchFamily="34" charset="0"/>
              </a:rPr>
              <a:t>               Figure BP Test Using Original Dataset </a:t>
            </a:r>
          </a:p>
        </p:txBody>
      </p:sp>
      <p:sp>
        <p:nvSpPr>
          <p:cNvPr id="29" name="TextBox 28">
            <a:extLst>
              <a:ext uri="{FF2B5EF4-FFF2-40B4-BE49-F238E27FC236}">
                <a16:creationId xmlns:a16="http://schemas.microsoft.com/office/drawing/2014/main" id="{1DEF99F2-3F2A-43B9-9E0D-799B1147C185}"/>
              </a:ext>
            </a:extLst>
          </p:cNvPr>
          <p:cNvSpPr txBox="1"/>
          <p:nvPr/>
        </p:nvSpPr>
        <p:spPr>
          <a:xfrm>
            <a:off x="5134975" y="5569751"/>
            <a:ext cx="5237592" cy="276999"/>
          </a:xfrm>
          <a:prstGeom prst="rect">
            <a:avLst/>
          </a:prstGeom>
          <a:noFill/>
        </p:spPr>
        <p:txBody>
          <a:bodyPr wrap="square">
            <a:spAutoFit/>
          </a:bodyPr>
          <a:lstStyle/>
          <a:p>
            <a:pPr algn="ctr"/>
            <a:r>
              <a:rPr lang="en-US" sz="1200">
                <a:solidFill>
                  <a:prstClr val="black">
                    <a:lumMod val="75000"/>
                    <a:lumOff val="25000"/>
                  </a:prstClr>
                </a:solidFill>
                <a:latin typeface="Segoe UI" panose="020B0502040204020203" pitchFamily="34" charset="0"/>
                <a:cs typeface="Segoe UI" panose="020B0502040204020203" pitchFamily="34" charset="0"/>
              </a:rPr>
              <a:t>               Figure BP Test Using Original Dataset </a:t>
            </a:r>
          </a:p>
        </p:txBody>
      </p:sp>
      <p:sp>
        <p:nvSpPr>
          <p:cNvPr id="31" name="TextBox 30">
            <a:extLst>
              <a:ext uri="{FF2B5EF4-FFF2-40B4-BE49-F238E27FC236}">
                <a16:creationId xmlns:a16="http://schemas.microsoft.com/office/drawing/2014/main" id="{D63423BE-3C65-4660-9CDD-79EC4560CD80}"/>
              </a:ext>
            </a:extLst>
          </p:cNvPr>
          <p:cNvSpPr txBox="1"/>
          <p:nvPr/>
        </p:nvSpPr>
        <p:spPr>
          <a:xfrm>
            <a:off x="685961" y="5968134"/>
            <a:ext cx="10825681" cy="338554"/>
          </a:xfrm>
          <a:prstGeom prst="rect">
            <a:avLst/>
          </a:prstGeom>
          <a:noFill/>
        </p:spPr>
        <p:txBody>
          <a:bodyPr wrap="square">
            <a:spAutoFit/>
          </a:bodyPr>
          <a:lstStyle/>
          <a:p>
            <a:pPr marL="285750" indent="-285750">
              <a:buFont typeface="Arial" panose="020B0604020202020204" pitchFamily="34" charset="0"/>
              <a:buChar char="•"/>
            </a:pPr>
            <a:r>
              <a:rPr lang="en-US" sz="1600"/>
              <a:t>I have found the same p-value of the BP test.  WLS doesn't work on heteroscedasticity.</a:t>
            </a:r>
          </a:p>
        </p:txBody>
      </p:sp>
    </p:spTree>
    <p:extLst>
      <p:ext uri="{BB962C8B-B14F-4D97-AF65-F5344CB8AC3E}">
        <p14:creationId xmlns:p14="http://schemas.microsoft.com/office/powerpoint/2010/main" val="2026646535"/>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3.2.3 Solutions (Heteroscedasticity of Residuals)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E67ECA3D-0F25-4F55-8741-660388562613}"/>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D1E7710-57DD-4BE6-B165-46B8DD6EB45C}"/>
              </a:ext>
            </a:extLst>
          </p:cNvPr>
          <p:cNvSpPr txBox="1"/>
          <p:nvPr/>
        </p:nvSpPr>
        <p:spPr>
          <a:xfrm>
            <a:off x="604435" y="1428500"/>
            <a:ext cx="11326942" cy="1682062"/>
          </a:xfrm>
          <a:prstGeom prst="rect">
            <a:avLst/>
          </a:prstGeom>
        </p:spPr>
        <p:txBody>
          <a:bodyPr vert="horz" wrap="square" lIns="91440" tIns="45720" rIns="91440" bIns="45720" rtlCol="0">
            <a:noAutofit/>
          </a:bodyPr>
          <a:lstStyle/>
          <a:p>
            <a:pPr marL="285750" indent="-285750" algn="l">
              <a:lnSpc>
                <a:spcPts val="1800"/>
              </a:lnSpc>
              <a:spcAft>
                <a:spcPts val="600"/>
              </a:spcAft>
              <a:buFont typeface="Arial" panose="020B0604020202020204" pitchFamily="34" charset="0"/>
              <a:buChar char="•"/>
            </a:pPr>
            <a:r>
              <a:rPr lang="en-US" sz="1600" dirty="0"/>
              <a:t>Several ways to solve the problem of heteroscedasticity of residuals were tried. These are the residual plots of the original dataset vs Box-Cox Transformation.</a:t>
            </a:r>
          </a:p>
        </p:txBody>
      </p:sp>
      <p:sp>
        <p:nvSpPr>
          <p:cNvPr id="16" name="TextBox 15">
            <a:extLst>
              <a:ext uri="{FF2B5EF4-FFF2-40B4-BE49-F238E27FC236}">
                <a16:creationId xmlns:a16="http://schemas.microsoft.com/office/drawing/2014/main" id="{61C6AF78-0018-4A2E-A077-7D81BA5189D0}"/>
              </a:ext>
            </a:extLst>
          </p:cNvPr>
          <p:cNvSpPr txBox="1"/>
          <p:nvPr/>
        </p:nvSpPr>
        <p:spPr>
          <a:xfrm>
            <a:off x="73569" y="4207833"/>
            <a:ext cx="5237592" cy="461665"/>
          </a:xfrm>
          <a:prstGeom prst="rect">
            <a:avLst/>
          </a:prstGeom>
          <a:noFill/>
        </p:spPr>
        <p:txBody>
          <a:bodyPr wrap="square">
            <a:spAutoFit/>
          </a:bodyPr>
          <a:lstStyle/>
          <a:p>
            <a:pPr algn="ctr"/>
            <a:r>
              <a:rPr lang="en-US" sz="1200">
                <a:solidFill>
                  <a:prstClr val="black">
                    <a:lumMod val="75000"/>
                    <a:lumOff val="25000"/>
                  </a:prstClr>
                </a:solidFill>
                <a:latin typeface="Segoe UI" panose="020B0502040204020203" pitchFamily="34" charset="0"/>
                <a:cs typeface="Segoe UI" panose="020B0502040204020203" pitchFamily="34" charset="0"/>
              </a:rPr>
              <a:t>               Figure Plots of Residuals in Minority Status Linear Regression Model Using Original Dataset </a:t>
            </a:r>
          </a:p>
        </p:txBody>
      </p:sp>
      <p:pic>
        <p:nvPicPr>
          <p:cNvPr id="7" name="Picture 6">
            <a:extLst>
              <a:ext uri="{FF2B5EF4-FFF2-40B4-BE49-F238E27FC236}">
                <a16:creationId xmlns:a16="http://schemas.microsoft.com/office/drawing/2014/main" id="{DF23FF69-87BA-4E79-B943-6F507C70F19A}"/>
              </a:ext>
            </a:extLst>
          </p:cNvPr>
          <p:cNvPicPr>
            <a:picLocks noChangeAspect="1"/>
          </p:cNvPicPr>
          <p:nvPr/>
        </p:nvPicPr>
        <p:blipFill>
          <a:blip r:embed="rId3">
            <a:duotone>
              <a:prstClr val="black"/>
              <a:schemeClr val="accent4">
                <a:tint val="45000"/>
                <a:satMod val="400000"/>
              </a:schemeClr>
            </a:duotone>
          </a:blip>
          <a:stretch>
            <a:fillRect/>
          </a:stretch>
        </p:blipFill>
        <p:spPr>
          <a:xfrm>
            <a:off x="930394" y="2003138"/>
            <a:ext cx="4204581" cy="2100094"/>
          </a:xfrm>
          <a:prstGeom prst="rect">
            <a:avLst/>
          </a:prstGeom>
        </p:spPr>
      </p:pic>
      <p:pic>
        <p:nvPicPr>
          <p:cNvPr id="13" name="Picture 12">
            <a:extLst>
              <a:ext uri="{FF2B5EF4-FFF2-40B4-BE49-F238E27FC236}">
                <a16:creationId xmlns:a16="http://schemas.microsoft.com/office/drawing/2014/main" id="{C49ED022-6BBE-4823-B99C-0E03E1A9E016}"/>
              </a:ext>
            </a:extLst>
          </p:cNvPr>
          <p:cNvPicPr>
            <a:picLocks noChangeAspect="1"/>
          </p:cNvPicPr>
          <p:nvPr/>
        </p:nvPicPr>
        <p:blipFill>
          <a:blip r:embed="rId4">
            <a:duotone>
              <a:prstClr val="black"/>
              <a:schemeClr val="accent4">
                <a:tint val="45000"/>
                <a:satMod val="400000"/>
              </a:schemeClr>
            </a:duotone>
          </a:blip>
          <a:stretch>
            <a:fillRect/>
          </a:stretch>
        </p:blipFill>
        <p:spPr>
          <a:xfrm>
            <a:off x="1051721" y="4696234"/>
            <a:ext cx="2997201" cy="776290"/>
          </a:xfrm>
          <a:prstGeom prst="rect">
            <a:avLst/>
          </a:prstGeom>
        </p:spPr>
      </p:pic>
      <p:sp>
        <p:nvSpPr>
          <p:cNvPr id="23" name="TextBox 22">
            <a:extLst>
              <a:ext uri="{FF2B5EF4-FFF2-40B4-BE49-F238E27FC236}">
                <a16:creationId xmlns:a16="http://schemas.microsoft.com/office/drawing/2014/main" id="{A0715624-FBDA-4F8E-9CCE-404117BF1A42}"/>
              </a:ext>
            </a:extLst>
          </p:cNvPr>
          <p:cNvSpPr txBox="1"/>
          <p:nvPr/>
        </p:nvSpPr>
        <p:spPr>
          <a:xfrm>
            <a:off x="5402233" y="4280149"/>
            <a:ext cx="5475739" cy="461665"/>
          </a:xfrm>
          <a:prstGeom prst="rect">
            <a:avLst/>
          </a:prstGeom>
          <a:noFill/>
        </p:spPr>
        <p:txBody>
          <a:bodyPr wrap="square">
            <a:spAutoFit/>
          </a:bodyPr>
          <a:lstStyle/>
          <a:p>
            <a:pPr algn="ctr"/>
            <a:r>
              <a:rPr lang="en-US" sz="1200">
                <a:solidFill>
                  <a:prstClr val="black">
                    <a:lumMod val="75000"/>
                    <a:lumOff val="25000"/>
                  </a:prstClr>
                </a:solidFill>
                <a:latin typeface="Segoe UI" panose="020B0502040204020203" pitchFamily="34" charset="0"/>
                <a:cs typeface="Segoe UI" panose="020B0502040204020203" pitchFamily="34" charset="0"/>
              </a:rPr>
              <a:t>                           Figure Plots of Residuals in Minority Status Linear Regression Model using Box-Cox Transformation </a:t>
            </a:r>
          </a:p>
        </p:txBody>
      </p:sp>
      <p:sp>
        <p:nvSpPr>
          <p:cNvPr id="28" name="TextBox 27">
            <a:extLst>
              <a:ext uri="{FF2B5EF4-FFF2-40B4-BE49-F238E27FC236}">
                <a16:creationId xmlns:a16="http://schemas.microsoft.com/office/drawing/2014/main" id="{710D7D40-6850-465D-8D35-FB5A558F9183}"/>
              </a:ext>
            </a:extLst>
          </p:cNvPr>
          <p:cNvSpPr txBox="1"/>
          <p:nvPr/>
        </p:nvSpPr>
        <p:spPr>
          <a:xfrm>
            <a:off x="-637631" y="5490332"/>
            <a:ext cx="5237592" cy="276999"/>
          </a:xfrm>
          <a:prstGeom prst="rect">
            <a:avLst/>
          </a:prstGeom>
          <a:noFill/>
        </p:spPr>
        <p:txBody>
          <a:bodyPr wrap="square">
            <a:spAutoFit/>
          </a:bodyPr>
          <a:lstStyle/>
          <a:p>
            <a:pPr algn="ctr"/>
            <a:r>
              <a:rPr lang="en-US" sz="1200">
                <a:solidFill>
                  <a:prstClr val="black">
                    <a:lumMod val="75000"/>
                    <a:lumOff val="25000"/>
                  </a:prstClr>
                </a:solidFill>
                <a:latin typeface="Segoe UI" panose="020B0502040204020203" pitchFamily="34" charset="0"/>
                <a:cs typeface="Segoe UI" panose="020B0502040204020203" pitchFamily="34" charset="0"/>
              </a:rPr>
              <a:t>               Figure BP Test Using Original Dataset </a:t>
            </a:r>
          </a:p>
        </p:txBody>
      </p:sp>
      <p:sp>
        <p:nvSpPr>
          <p:cNvPr id="29" name="TextBox 28">
            <a:extLst>
              <a:ext uri="{FF2B5EF4-FFF2-40B4-BE49-F238E27FC236}">
                <a16:creationId xmlns:a16="http://schemas.microsoft.com/office/drawing/2014/main" id="{1DEF99F2-3F2A-43B9-9E0D-799B1147C185}"/>
              </a:ext>
            </a:extLst>
          </p:cNvPr>
          <p:cNvSpPr txBox="1"/>
          <p:nvPr/>
        </p:nvSpPr>
        <p:spPr>
          <a:xfrm>
            <a:off x="5134975" y="5569751"/>
            <a:ext cx="5237592" cy="276999"/>
          </a:xfrm>
          <a:prstGeom prst="rect">
            <a:avLst/>
          </a:prstGeom>
          <a:noFill/>
        </p:spPr>
        <p:txBody>
          <a:bodyPr wrap="square">
            <a:spAutoFit/>
          </a:bodyPr>
          <a:lstStyle/>
          <a:p>
            <a:pPr algn="ctr"/>
            <a:r>
              <a:rPr lang="en-US" sz="1200">
                <a:solidFill>
                  <a:prstClr val="black">
                    <a:lumMod val="75000"/>
                    <a:lumOff val="25000"/>
                  </a:prstClr>
                </a:solidFill>
                <a:latin typeface="Segoe UI" panose="020B0502040204020203" pitchFamily="34" charset="0"/>
                <a:cs typeface="Segoe UI" panose="020B0502040204020203" pitchFamily="34" charset="0"/>
              </a:rPr>
              <a:t>               Figure BP Test Using Box-Cox Transformation </a:t>
            </a:r>
          </a:p>
        </p:txBody>
      </p:sp>
      <p:sp>
        <p:nvSpPr>
          <p:cNvPr id="31" name="TextBox 30">
            <a:extLst>
              <a:ext uri="{FF2B5EF4-FFF2-40B4-BE49-F238E27FC236}">
                <a16:creationId xmlns:a16="http://schemas.microsoft.com/office/drawing/2014/main" id="{D63423BE-3C65-4660-9CDD-79EC4560CD80}"/>
              </a:ext>
            </a:extLst>
          </p:cNvPr>
          <p:cNvSpPr txBox="1"/>
          <p:nvPr/>
        </p:nvSpPr>
        <p:spPr>
          <a:xfrm>
            <a:off x="685961" y="5968134"/>
            <a:ext cx="11245415" cy="584775"/>
          </a:xfrm>
          <a:prstGeom prst="rect">
            <a:avLst/>
          </a:prstGeom>
          <a:noFill/>
        </p:spPr>
        <p:txBody>
          <a:bodyPr wrap="square">
            <a:spAutoFit/>
          </a:bodyPr>
          <a:lstStyle/>
          <a:p>
            <a:pPr marL="285750" indent="-285750">
              <a:buFont typeface="Arial" panose="020B0604020202020204" pitchFamily="34" charset="0"/>
              <a:buChar char="•"/>
            </a:pPr>
            <a:r>
              <a:rPr lang="en-US" sz="1600" dirty="0"/>
              <a:t>Box-Cox Transformation helps with increasing the P-value of BP test and reducing the level of heteroscedasticity of residuals. But it doesn't pass BP test. </a:t>
            </a:r>
          </a:p>
        </p:txBody>
      </p:sp>
      <p:pic>
        <p:nvPicPr>
          <p:cNvPr id="5" name="Picture 4">
            <a:extLst>
              <a:ext uri="{FF2B5EF4-FFF2-40B4-BE49-F238E27FC236}">
                <a16:creationId xmlns:a16="http://schemas.microsoft.com/office/drawing/2014/main" id="{5DA11658-3898-47DF-8375-17321644B91B}"/>
              </a:ext>
            </a:extLst>
          </p:cNvPr>
          <p:cNvPicPr>
            <a:picLocks noChangeAspect="1"/>
          </p:cNvPicPr>
          <p:nvPr/>
        </p:nvPicPr>
        <p:blipFill>
          <a:blip r:embed="rId5">
            <a:duotone>
              <a:prstClr val="black"/>
              <a:schemeClr val="accent5">
                <a:tint val="45000"/>
                <a:satMod val="400000"/>
              </a:schemeClr>
            </a:duotone>
          </a:blip>
          <a:stretch>
            <a:fillRect/>
          </a:stretch>
        </p:blipFill>
        <p:spPr>
          <a:xfrm>
            <a:off x="6641501" y="1981106"/>
            <a:ext cx="4359217" cy="2151843"/>
          </a:xfrm>
          <a:prstGeom prst="rect">
            <a:avLst/>
          </a:prstGeom>
        </p:spPr>
      </p:pic>
      <p:pic>
        <p:nvPicPr>
          <p:cNvPr id="22" name="Picture 21">
            <a:extLst>
              <a:ext uri="{FF2B5EF4-FFF2-40B4-BE49-F238E27FC236}">
                <a16:creationId xmlns:a16="http://schemas.microsoft.com/office/drawing/2014/main" id="{768A810F-D01F-48B9-9078-2902ABDD5190}"/>
              </a:ext>
            </a:extLst>
          </p:cNvPr>
          <p:cNvPicPr>
            <a:picLocks noChangeAspect="1"/>
          </p:cNvPicPr>
          <p:nvPr/>
        </p:nvPicPr>
        <p:blipFill>
          <a:blip r:embed="rId6">
            <a:duotone>
              <a:prstClr val="black"/>
              <a:schemeClr val="accent5">
                <a:tint val="45000"/>
                <a:satMod val="400000"/>
              </a:schemeClr>
            </a:duotone>
          </a:blip>
          <a:stretch>
            <a:fillRect/>
          </a:stretch>
        </p:blipFill>
        <p:spPr>
          <a:xfrm>
            <a:off x="6716009" y="4736760"/>
            <a:ext cx="3159512" cy="838046"/>
          </a:xfrm>
          <a:prstGeom prst="rect">
            <a:avLst/>
          </a:prstGeom>
        </p:spPr>
      </p:pic>
    </p:spTree>
    <p:extLst>
      <p:ext uri="{BB962C8B-B14F-4D97-AF65-F5344CB8AC3E}">
        <p14:creationId xmlns:p14="http://schemas.microsoft.com/office/powerpoint/2010/main" val="194586757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3.2.3 Solutions (Heteroscedasticity of Residuals)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E67ECA3D-0F25-4F55-8741-660388562613}"/>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D1E7710-57DD-4BE6-B165-46B8DD6EB45C}"/>
              </a:ext>
            </a:extLst>
          </p:cNvPr>
          <p:cNvSpPr txBox="1"/>
          <p:nvPr/>
        </p:nvSpPr>
        <p:spPr>
          <a:xfrm>
            <a:off x="604435" y="1428500"/>
            <a:ext cx="11326942" cy="1682062"/>
          </a:xfrm>
          <a:prstGeom prst="rect">
            <a:avLst/>
          </a:prstGeom>
        </p:spPr>
        <p:txBody>
          <a:bodyPr vert="horz" wrap="square" lIns="91440" tIns="45720" rIns="91440" bIns="45720" rtlCol="0">
            <a:noAutofit/>
          </a:bodyPr>
          <a:lstStyle/>
          <a:p>
            <a:pPr marL="285750" indent="-285750" algn="l">
              <a:lnSpc>
                <a:spcPts val="1800"/>
              </a:lnSpc>
              <a:spcAft>
                <a:spcPts val="600"/>
              </a:spcAft>
              <a:buFont typeface="Arial" panose="020B0604020202020204" pitchFamily="34" charset="0"/>
              <a:buChar char="•"/>
            </a:pPr>
            <a:r>
              <a:rPr lang="en-US" sz="1600"/>
              <a:t>I apply Box-Cox Transformation in the minority status model. </a:t>
            </a:r>
          </a:p>
          <a:p>
            <a:pPr algn="l">
              <a:lnSpc>
                <a:spcPts val="1800"/>
              </a:lnSpc>
              <a:spcAft>
                <a:spcPts val="600"/>
              </a:spcAft>
            </a:pPr>
            <a:r>
              <a:rPr lang="en-US" sz="1600"/>
              <a:t>   </a:t>
            </a:r>
          </a:p>
        </p:txBody>
      </p:sp>
      <p:sp>
        <p:nvSpPr>
          <p:cNvPr id="16" name="TextBox 15">
            <a:extLst>
              <a:ext uri="{FF2B5EF4-FFF2-40B4-BE49-F238E27FC236}">
                <a16:creationId xmlns:a16="http://schemas.microsoft.com/office/drawing/2014/main" id="{61C6AF78-0018-4A2E-A077-7D81BA5189D0}"/>
              </a:ext>
            </a:extLst>
          </p:cNvPr>
          <p:cNvSpPr txBox="1"/>
          <p:nvPr/>
        </p:nvSpPr>
        <p:spPr>
          <a:xfrm>
            <a:off x="847617" y="4891136"/>
            <a:ext cx="5357457" cy="276999"/>
          </a:xfrm>
          <a:prstGeom prst="rect">
            <a:avLst/>
          </a:prstGeom>
          <a:noFill/>
        </p:spPr>
        <p:txBody>
          <a:bodyPr wrap="square" lIns="91440" tIns="45720" rIns="91440" bIns="45720" anchor="t">
            <a:spAutoFit/>
          </a:bodyPr>
          <a:lstStyle/>
          <a:p>
            <a:r>
              <a:rPr lang="en-US" sz="1200">
                <a:latin typeface="Segoe UI"/>
                <a:cs typeface="Segoe UI"/>
              </a:rPr>
              <a:t>Figure Residual Histogram in Minority Status Using Original Dataset </a:t>
            </a:r>
            <a:endParaRPr lang="en-US" sz="1200">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A0715624-FBDA-4F8E-9CCE-404117BF1A42}"/>
              </a:ext>
            </a:extLst>
          </p:cNvPr>
          <p:cNvSpPr txBox="1"/>
          <p:nvPr/>
        </p:nvSpPr>
        <p:spPr>
          <a:xfrm>
            <a:off x="6559071" y="4891135"/>
            <a:ext cx="5223166" cy="457385"/>
          </a:xfrm>
          <a:prstGeom prst="rect">
            <a:avLst/>
          </a:prstGeom>
          <a:noFill/>
        </p:spPr>
        <p:txBody>
          <a:bodyPr wrap="square" lIns="91440" tIns="45720" rIns="91440" bIns="45720" anchor="t">
            <a:spAutoFit/>
          </a:bodyPr>
          <a:lstStyle/>
          <a:p>
            <a:r>
              <a:rPr lang="en-US" sz="1200">
                <a:latin typeface="Segoe UI"/>
                <a:cs typeface="Segoe UI"/>
              </a:rPr>
              <a:t>Figure Residual Histogram in Minority Status using Box-Cox Transformation </a:t>
            </a: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D63423BE-3C65-4660-9CDD-79EC4560CD80}"/>
              </a:ext>
            </a:extLst>
          </p:cNvPr>
          <p:cNvSpPr txBox="1"/>
          <p:nvPr/>
        </p:nvSpPr>
        <p:spPr>
          <a:xfrm>
            <a:off x="584643" y="5714936"/>
            <a:ext cx="11245415" cy="830997"/>
          </a:xfrm>
          <a:prstGeom prst="rect">
            <a:avLst/>
          </a:prstGeom>
          <a:noFill/>
        </p:spPr>
        <p:txBody>
          <a:bodyPr wrap="square">
            <a:spAutoFit/>
          </a:bodyPr>
          <a:lstStyle/>
          <a:p>
            <a:pPr marL="285750" indent="-285750">
              <a:buFont typeface="Arial" panose="020B0604020202020204" pitchFamily="34" charset="0"/>
              <a:buChar char="•"/>
            </a:pPr>
            <a:r>
              <a:rPr lang="en-US" sz="1600" dirty="0"/>
              <a:t>The Histogram of the Residual can be used to check whether the variance is normally distributed. After Box-Cox transformation, the plot shows a symmetric bell-shaped histogram which is evenly distributed around zero within a smaller range. </a:t>
            </a:r>
          </a:p>
        </p:txBody>
      </p:sp>
      <p:pic>
        <p:nvPicPr>
          <p:cNvPr id="6" name="Picture 5">
            <a:extLst>
              <a:ext uri="{FF2B5EF4-FFF2-40B4-BE49-F238E27FC236}">
                <a16:creationId xmlns:a16="http://schemas.microsoft.com/office/drawing/2014/main" id="{E667A2F0-79E4-4D89-8869-BF55C3C8FB41}"/>
              </a:ext>
            </a:extLst>
          </p:cNvPr>
          <p:cNvPicPr>
            <a:picLocks noChangeAspect="1"/>
          </p:cNvPicPr>
          <p:nvPr/>
        </p:nvPicPr>
        <p:blipFill>
          <a:blip r:embed="rId3">
            <a:duotone>
              <a:schemeClr val="accent4">
                <a:shade val="45000"/>
                <a:satMod val="135000"/>
              </a:schemeClr>
              <a:prstClr val="white"/>
            </a:duotone>
          </a:blip>
          <a:stretch>
            <a:fillRect/>
          </a:stretch>
        </p:blipFill>
        <p:spPr>
          <a:xfrm>
            <a:off x="847516" y="1977212"/>
            <a:ext cx="5359835" cy="2743136"/>
          </a:xfrm>
          <a:prstGeom prst="rect">
            <a:avLst/>
          </a:prstGeom>
        </p:spPr>
      </p:pic>
      <p:pic>
        <p:nvPicPr>
          <p:cNvPr id="24" name="Picture 23">
            <a:extLst>
              <a:ext uri="{FF2B5EF4-FFF2-40B4-BE49-F238E27FC236}">
                <a16:creationId xmlns:a16="http://schemas.microsoft.com/office/drawing/2014/main" id="{6C4CE1DD-8196-49E6-B562-337CB35BCB0D}"/>
              </a:ext>
            </a:extLst>
          </p:cNvPr>
          <p:cNvPicPr>
            <a:picLocks noChangeAspect="1"/>
          </p:cNvPicPr>
          <p:nvPr/>
        </p:nvPicPr>
        <p:blipFill>
          <a:blip r:embed="rId4">
            <a:duotone>
              <a:schemeClr val="accent5">
                <a:shade val="45000"/>
                <a:satMod val="135000"/>
              </a:schemeClr>
              <a:prstClr val="white"/>
            </a:duotone>
          </a:blip>
          <a:stretch>
            <a:fillRect/>
          </a:stretch>
        </p:blipFill>
        <p:spPr>
          <a:xfrm>
            <a:off x="6553200" y="2021421"/>
            <a:ext cx="5224810" cy="2698927"/>
          </a:xfrm>
          <a:prstGeom prst="rect">
            <a:avLst/>
          </a:prstGeom>
        </p:spPr>
      </p:pic>
    </p:spTree>
    <p:extLst>
      <p:ext uri="{BB962C8B-B14F-4D97-AF65-F5344CB8AC3E}">
        <p14:creationId xmlns:p14="http://schemas.microsoft.com/office/powerpoint/2010/main" val="159352652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3.2.3 Solutions (Heteroscedasticity of Residuals)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1721" y="3522410"/>
            <a:ext cx="4546360"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011147" y="6154553"/>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E67ECA3D-0F25-4F55-8741-660388562613}"/>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CD1E7710-57DD-4BE6-B165-46B8DD6EB45C}"/>
              </a:ext>
            </a:extLst>
          </p:cNvPr>
          <p:cNvSpPr txBox="1"/>
          <p:nvPr/>
        </p:nvSpPr>
        <p:spPr>
          <a:xfrm>
            <a:off x="604435" y="1428500"/>
            <a:ext cx="11326942" cy="1682062"/>
          </a:xfrm>
          <a:prstGeom prst="rect">
            <a:avLst/>
          </a:prstGeom>
        </p:spPr>
        <p:txBody>
          <a:bodyPr vert="horz" wrap="square" lIns="91440" tIns="45720" rIns="91440" bIns="45720" rtlCol="0">
            <a:noAutofit/>
          </a:bodyPr>
          <a:lstStyle/>
          <a:p>
            <a:pPr marL="285750" indent="-285750" algn="l">
              <a:lnSpc>
                <a:spcPts val="1800"/>
              </a:lnSpc>
              <a:spcAft>
                <a:spcPts val="600"/>
              </a:spcAft>
              <a:buFont typeface="Arial" panose="020B0604020202020204" pitchFamily="34" charset="0"/>
              <a:buChar char="•"/>
            </a:pPr>
            <a:r>
              <a:rPr lang="en-US" sz="1600" dirty="0"/>
              <a:t>Box-Cox Transformation in the minority status model makes the sum of the residuals more approximately zero. </a:t>
            </a:r>
          </a:p>
          <a:p>
            <a:pPr algn="l">
              <a:lnSpc>
                <a:spcPts val="1800"/>
              </a:lnSpc>
              <a:spcAft>
                <a:spcPts val="600"/>
              </a:spcAft>
            </a:pPr>
            <a:r>
              <a:rPr lang="en-US" sz="1600" dirty="0"/>
              <a:t>   </a:t>
            </a:r>
          </a:p>
        </p:txBody>
      </p:sp>
      <p:sp>
        <p:nvSpPr>
          <p:cNvPr id="31" name="TextBox 30">
            <a:extLst>
              <a:ext uri="{FF2B5EF4-FFF2-40B4-BE49-F238E27FC236}">
                <a16:creationId xmlns:a16="http://schemas.microsoft.com/office/drawing/2014/main" id="{D63423BE-3C65-4660-9CDD-79EC4560CD80}"/>
              </a:ext>
            </a:extLst>
          </p:cNvPr>
          <p:cNvSpPr txBox="1"/>
          <p:nvPr/>
        </p:nvSpPr>
        <p:spPr>
          <a:xfrm>
            <a:off x="604434" y="5256842"/>
            <a:ext cx="11245415" cy="83099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t>To improve the test results of regression diagnosis, including normality, and homoscedasticity of residuals effectively, I have applied Box-Cox transformation in all of the four models of the project, the minority status and language model, the socioeconomic status model, the household composition model, and the complete (ADI) model.</a:t>
            </a:r>
          </a:p>
        </p:txBody>
      </p:sp>
      <p:pic>
        <p:nvPicPr>
          <p:cNvPr id="11" name="Picture 10">
            <a:extLst>
              <a:ext uri="{FF2B5EF4-FFF2-40B4-BE49-F238E27FC236}">
                <a16:creationId xmlns:a16="http://schemas.microsoft.com/office/drawing/2014/main" id="{BDCAA435-A86A-49A1-83FB-DC5DFAA3CA02}"/>
              </a:ext>
            </a:extLst>
          </p:cNvPr>
          <p:cNvPicPr>
            <a:picLocks noChangeAspect="1"/>
          </p:cNvPicPr>
          <p:nvPr/>
        </p:nvPicPr>
        <p:blipFill>
          <a:blip r:embed="rId3"/>
          <a:stretch>
            <a:fillRect/>
          </a:stretch>
        </p:blipFill>
        <p:spPr>
          <a:xfrm>
            <a:off x="790302" y="2022902"/>
            <a:ext cx="10611395" cy="1225613"/>
          </a:xfrm>
          <a:prstGeom prst="rect">
            <a:avLst/>
          </a:prstGeom>
        </p:spPr>
      </p:pic>
      <p:pic>
        <p:nvPicPr>
          <p:cNvPr id="13" name="Picture 12">
            <a:extLst>
              <a:ext uri="{FF2B5EF4-FFF2-40B4-BE49-F238E27FC236}">
                <a16:creationId xmlns:a16="http://schemas.microsoft.com/office/drawing/2014/main" id="{C4F0A9A8-FE54-48F4-B261-D0EDD90CD042}"/>
              </a:ext>
            </a:extLst>
          </p:cNvPr>
          <p:cNvPicPr>
            <a:picLocks noChangeAspect="1"/>
          </p:cNvPicPr>
          <p:nvPr/>
        </p:nvPicPr>
        <p:blipFill>
          <a:blip r:embed="rId4"/>
          <a:stretch>
            <a:fillRect/>
          </a:stretch>
        </p:blipFill>
        <p:spPr>
          <a:xfrm>
            <a:off x="790302" y="3544171"/>
            <a:ext cx="10605045" cy="1244664"/>
          </a:xfrm>
          <a:prstGeom prst="rect">
            <a:avLst/>
          </a:prstGeom>
        </p:spPr>
      </p:pic>
    </p:spTree>
    <p:extLst>
      <p:ext uri="{BB962C8B-B14F-4D97-AF65-F5344CB8AC3E}">
        <p14:creationId xmlns:p14="http://schemas.microsoft.com/office/powerpoint/2010/main" val="305658619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dirty="0"/>
              <a:t>4 Empirical Research</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75296" y="1647648"/>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4.1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56776" y="1721567"/>
            <a:ext cx="4911317"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The Minority Status and Language Model</a:t>
            </a:r>
          </a:p>
        </p:txBody>
      </p:sp>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53667" y="2356587"/>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4.2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33935" y="2423462"/>
            <a:ext cx="3927747" cy="63819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The Socioeconomic Status Model</a:t>
            </a:r>
          </a:p>
        </p:txBody>
      </p:sp>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43046" y="3100721"/>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4.3</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24527" y="3182110"/>
            <a:ext cx="4467646"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The Household Composition Model</a:t>
            </a: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712970" y="4939243"/>
            <a:ext cx="5961959" cy="849236"/>
          </a:xfrm>
          <a:prstGeom prst="rect">
            <a:avLst/>
          </a:prstGeom>
        </p:spPr>
        <p:txBody>
          <a:bodyPr vert="horz" wrap="square" lIns="91440" tIns="45720" rIns="91440" bIns="45720" rtlCol="0">
            <a:noAutofit/>
          </a:bodyPr>
          <a:lstStyle/>
          <a:p>
            <a:pPr marL="0" indent="0" algn="ctr">
              <a:lnSpc>
                <a:spcPts val="1800"/>
              </a:lnSpc>
              <a:spcAft>
                <a:spcPts val="600"/>
              </a:spcAft>
              <a:buNone/>
            </a:pPr>
            <a:r>
              <a:rPr lang="en-US" sz="1200">
                <a:solidFill>
                  <a:prstClr val="black">
                    <a:lumMod val="75000"/>
                    <a:lumOff val="25000"/>
                  </a:prstClr>
                </a:solidFill>
                <a:latin typeface="Segoe UI" panose="020B0502040204020203" pitchFamily="34" charset="0"/>
                <a:cs typeface="Segoe UI" panose="020B0502040204020203" pitchFamily="34" charset="0"/>
              </a:rPr>
              <a:t>Figure The Unexplained Portion's Discrimination Sub-Components in a Twofold Blinder-Oaxaca Decomposition of Safe Group 0 vs. Risk Group 1 Gap (The Minority Status and Language Model)</a:t>
            </a:r>
          </a:p>
          <a:p>
            <a:pPr marL="0" indent="0" algn="ctr">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0" name="Group 19" descr="Small circle with number 3 inside  indicating step 3">
            <a:extLst>
              <a:ext uri="{FF2B5EF4-FFF2-40B4-BE49-F238E27FC236}">
                <a16:creationId xmlns:a16="http://schemas.microsoft.com/office/drawing/2014/main" id="{28B5EDE0-44DF-466A-BE33-6B003D8AF08B}"/>
              </a:ext>
            </a:extLst>
          </p:cNvPr>
          <p:cNvGrpSpPr/>
          <p:nvPr/>
        </p:nvGrpSpPr>
        <p:grpSpPr bwMode="blackWhite">
          <a:xfrm>
            <a:off x="540518" y="3863508"/>
            <a:ext cx="558179" cy="409838"/>
            <a:chOff x="6953426" y="711274"/>
            <a:chExt cx="558179" cy="409838"/>
          </a:xfrm>
        </p:grpSpPr>
        <p:sp>
          <p:nvSpPr>
            <p:cNvPr id="23" name="Oval 22" descr="Small circle">
              <a:extLst>
                <a:ext uri="{FF2B5EF4-FFF2-40B4-BE49-F238E27FC236}">
                  <a16:creationId xmlns:a16="http://schemas.microsoft.com/office/drawing/2014/main" id="{E58D1823-8AAC-42DE-9CB2-39DC4AEF5AD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descr="Number 3">
              <a:extLst>
                <a:ext uri="{FF2B5EF4-FFF2-40B4-BE49-F238E27FC236}">
                  <a16:creationId xmlns:a16="http://schemas.microsoft.com/office/drawing/2014/main" id="{501C92F5-DBF0-48D6-A97F-83A2159DE84D}"/>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4.4</a:t>
              </a:r>
            </a:p>
          </p:txBody>
        </p:sp>
      </p:grpSp>
      <p:sp>
        <p:nvSpPr>
          <p:cNvPr id="28" name="Content Placeholder 17" descr="Return to the first of the two slides and press the Slide Show button and then select Play to see your parrot morph!">
            <a:extLst>
              <a:ext uri="{FF2B5EF4-FFF2-40B4-BE49-F238E27FC236}">
                <a16:creationId xmlns:a16="http://schemas.microsoft.com/office/drawing/2014/main" id="{7148B7D0-C5E9-4EE2-9DC2-0FC7E574279C}"/>
              </a:ext>
            </a:extLst>
          </p:cNvPr>
          <p:cNvSpPr txBox="1">
            <a:spLocks/>
          </p:cNvSpPr>
          <p:nvPr/>
        </p:nvSpPr>
        <p:spPr>
          <a:xfrm>
            <a:off x="1038962" y="3945998"/>
            <a:ext cx="4843191" cy="52704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The Complete (ADI) Model</a:t>
            </a:r>
          </a:p>
        </p:txBody>
      </p:sp>
      <p:pic>
        <p:nvPicPr>
          <p:cNvPr id="19" name="Picture 18">
            <a:extLst>
              <a:ext uri="{FF2B5EF4-FFF2-40B4-BE49-F238E27FC236}">
                <a16:creationId xmlns:a16="http://schemas.microsoft.com/office/drawing/2014/main" id="{7E21981C-9CF0-4EE4-99AB-C76ADCC5191A}"/>
              </a:ext>
            </a:extLst>
          </p:cNvPr>
          <p:cNvPicPr>
            <a:picLocks noChangeAspect="1"/>
          </p:cNvPicPr>
          <p:nvPr/>
        </p:nvPicPr>
        <p:blipFill>
          <a:blip r:embed="rId3">
            <a:alphaModFix amt="75000"/>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712970" y="1663938"/>
            <a:ext cx="6032810" cy="3136047"/>
          </a:xfrm>
          <a:prstGeom prst="rect">
            <a:avLst/>
          </a:prstGeom>
        </p:spPr>
      </p:pic>
    </p:spTree>
    <p:extLst>
      <p:ext uri="{BB962C8B-B14F-4D97-AF65-F5344CB8AC3E}">
        <p14:creationId xmlns:p14="http://schemas.microsoft.com/office/powerpoint/2010/main" val="50521454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4.1.1 The Minority Status and Language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44256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245743" y="1441075"/>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Descriptive Statistics of Minority Status(%)</a:t>
            </a:r>
          </a:p>
          <a:p>
            <a:pPr marL="0" indent="0" algn="just">
              <a:lnSpc>
                <a:spcPct val="130000"/>
              </a:lnSpc>
              <a:buNone/>
              <a:defRPr/>
            </a:pPr>
            <a:endParaRPr lang="en-US" altLang="zh-CN" sz="1600" b="1">
              <a:solidFill>
                <a:schemeClr val="accent2">
                  <a:lumMod val="75000"/>
                </a:scheme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1" name="TextBox 10">
            <a:extLst>
              <a:ext uri="{FF2B5EF4-FFF2-40B4-BE49-F238E27FC236}">
                <a16:creationId xmlns:a16="http://schemas.microsoft.com/office/drawing/2014/main" id="{F3B0648A-3DBC-42CB-89F1-B7F1C80B912D}"/>
              </a:ext>
            </a:extLst>
          </p:cNvPr>
          <p:cNvSpPr txBox="1"/>
          <p:nvPr/>
        </p:nvSpPr>
        <p:spPr>
          <a:xfrm>
            <a:off x="676077" y="1968635"/>
            <a:ext cx="10715945" cy="830997"/>
          </a:xfrm>
          <a:prstGeom prst="rect">
            <a:avLst/>
          </a:prstGeom>
          <a:noFill/>
        </p:spPr>
        <p:txBody>
          <a:bodyPr wrap="square">
            <a:spAutoFit/>
          </a:bodyPr>
          <a:lstStyle/>
          <a:p>
            <a:pPr marL="285750" indent="-285750">
              <a:buFont typeface="Arial" panose="020B0604020202020204" pitchFamily="34" charset="0"/>
              <a:buChar char="•"/>
            </a:pPr>
            <a:r>
              <a:rPr lang="en-US" sz="1600" dirty="0"/>
              <a:t>Minority status and language contain race and English language proficiency variables. It includes three influencing factors: uninsured percent of Hispanic or Latino (of any race), uninsured percent of White alone (not Hispanic or Latino), and the percentage of persons who speak English "less than well." </a:t>
            </a:r>
          </a:p>
        </p:txBody>
      </p:sp>
      <p:pic>
        <p:nvPicPr>
          <p:cNvPr id="12" name="Picture 11">
            <a:extLst>
              <a:ext uri="{FF2B5EF4-FFF2-40B4-BE49-F238E27FC236}">
                <a16:creationId xmlns:a16="http://schemas.microsoft.com/office/drawing/2014/main" id="{296E1BB9-0DF5-43FD-8007-ED37B971FC93}"/>
              </a:ext>
            </a:extLst>
          </p:cNvPr>
          <p:cNvPicPr>
            <a:picLocks noChangeAspect="1"/>
          </p:cNvPicPr>
          <p:nvPr/>
        </p:nvPicPr>
        <p:blipFill>
          <a:blip r:embed="rId4"/>
          <a:stretch>
            <a:fillRect/>
          </a:stretch>
        </p:blipFill>
        <p:spPr>
          <a:xfrm>
            <a:off x="7369629" y="2740880"/>
            <a:ext cx="4508929" cy="3853785"/>
          </a:xfrm>
          <a:prstGeom prst="rect">
            <a:avLst/>
          </a:prstGeom>
        </p:spPr>
      </p:pic>
      <p:sp>
        <p:nvSpPr>
          <p:cNvPr id="14" name="TextBox 13">
            <a:extLst>
              <a:ext uri="{FF2B5EF4-FFF2-40B4-BE49-F238E27FC236}">
                <a16:creationId xmlns:a16="http://schemas.microsoft.com/office/drawing/2014/main" id="{82B9BE65-2221-45B3-94A3-1CE96AC59BB9}"/>
              </a:ext>
            </a:extLst>
          </p:cNvPr>
          <p:cNvSpPr txBox="1"/>
          <p:nvPr/>
        </p:nvSpPr>
        <p:spPr>
          <a:xfrm>
            <a:off x="782213" y="3429000"/>
            <a:ext cx="6094638" cy="230832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t>We have found obvious health disparities in the race. </a:t>
            </a:r>
            <a:endParaRPr lang="en-US" dirty="0"/>
          </a:p>
          <a:p>
            <a:pPr marL="285750" indent="-285750">
              <a:buFont typeface="Arial" panose="020B0604020202020204" pitchFamily="34" charset="0"/>
              <a:buChar char="•"/>
            </a:pPr>
            <a:r>
              <a:rPr lang="en-US" sz="1600" dirty="0"/>
              <a:t>The means of uninsured percent of white alone are lower than the means of uninsured percentage by tracts in total, group 0 and group 1. </a:t>
            </a:r>
            <a:endParaRPr lang="en-US" dirty="0"/>
          </a:p>
          <a:p>
            <a:pPr marL="285750" indent="-285750">
              <a:buFont typeface="Arial" panose="020B0604020202020204" pitchFamily="34" charset="0"/>
              <a:buChar char="•"/>
            </a:pPr>
            <a:r>
              <a:rPr lang="en-US" sz="1600" dirty="0"/>
              <a:t>However, the means of uninsured percent of Hispanics or Latino (of any race) are higher than the means of uninsured percentage by tracts in total, group 0 and group 1. </a:t>
            </a:r>
            <a:endParaRPr lang="en-US" dirty="0"/>
          </a:p>
          <a:p>
            <a:pPr marL="285750" indent="-285750">
              <a:buFont typeface="Arial" panose="020B0604020202020204" pitchFamily="34" charset="0"/>
              <a:buChar char="•"/>
            </a:pPr>
            <a:r>
              <a:rPr lang="en-US" sz="1600" dirty="0"/>
              <a:t>The health insured status of white alone is better than that of other races. </a:t>
            </a:r>
            <a:endParaRPr lang="en-US" dirty="0">
              <a:cs typeface="Segoe UI"/>
            </a:endParaRPr>
          </a:p>
        </p:txBody>
      </p:sp>
    </p:spTree>
    <p:extLst>
      <p:ext uri="{BB962C8B-B14F-4D97-AF65-F5344CB8AC3E}">
        <p14:creationId xmlns:p14="http://schemas.microsoft.com/office/powerpoint/2010/main" val="424487860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4.1.2 The Minority Status and Language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44256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2</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245743" y="1441075"/>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Linear Regression</a:t>
            </a:r>
          </a:p>
          <a:p>
            <a:pPr marL="0" indent="0" algn="just">
              <a:lnSpc>
                <a:spcPct val="130000"/>
              </a:lnSpc>
              <a:buNone/>
              <a:defRPr/>
            </a:pPr>
            <a:endParaRPr lang="en-US" altLang="zh-CN" sz="1600" b="1">
              <a:solidFill>
                <a:schemeClr val="accent2">
                  <a:lumMod val="75000"/>
                </a:scheme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1" name="TextBox 10">
            <a:extLst>
              <a:ext uri="{FF2B5EF4-FFF2-40B4-BE49-F238E27FC236}">
                <a16:creationId xmlns:a16="http://schemas.microsoft.com/office/drawing/2014/main" id="{F3B0648A-3DBC-42CB-89F1-B7F1C80B912D}"/>
              </a:ext>
            </a:extLst>
          </p:cNvPr>
          <p:cNvSpPr txBox="1"/>
          <p:nvPr/>
        </p:nvSpPr>
        <p:spPr>
          <a:xfrm>
            <a:off x="676077" y="1968635"/>
            <a:ext cx="10715945" cy="33855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a:t>Linear regression results of the minority status model after the Box-Cox transformation is applied</a:t>
            </a:r>
          </a:p>
        </p:txBody>
      </p:sp>
      <p:sp>
        <p:nvSpPr>
          <p:cNvPr id="14" name="TextBox 13">
            <a:extLst>
              <a:ext uri="{FF2B5EF4-FFF2-40B4-BE49-F238E27FC236}">
                <a16:creationId xmlns:a16="http://schemas.microsoft.com/office/drawing/2014/main" id="{82B9BE65-2221-45B3-94A3-1CE96AC59BB9}"/>
              </a:ext>
            </a:extLst>
          </p:cNvPr>
          <p:cNvSpPr txBox="1"/>
          <p:nvPr/>
        </p:nvSpPr>
        <p:spPr>
          <a:xfrm>
            <a:off x="741390" y="5085933"/>
            <a:ext cx="11039673" cy="132343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a:t>All of the influencing factors affect uninsured percent by tracts in both groups, group 0 and group 1.</a:t>
            </a:r>
          </a:p>
          <a:p>
            <a:pPr marL="285750" indent="-285750">
              <a:buFont typeface="Arial" panose="020B0604020202020204" pitchFamily="34" charset="0"/>
              <a:buChar char="•"/>
            </a:pPr>
            <a:r>
              <a:rPr lang="en-US" sz="1600"/>
              <a:t>F-statistic p-values mean that the regression model fits the data better than the model with no independent variables.</a:t>
            </a:r>
          </a:p>
          <a:p>
            <a:pPr marL="285750" indent="-285750">
              <a:buFont typeface="Arial" panose="020B0604020202020204" pitchFamily="34" charset="0"/>
              <a:buChar char="•"/>
            </a:pPr>
            <a:r>
              <a:rPr lang="en-US" sz="1600"/>
              <a:t>Adjusted R-squared:  0.8889 and 0.8183 Goodness-of-fit measure. </a:t>
            </a:r>
          </a:p>
          <a:p>
            <a:pPr marL="285750" indent="-285750">
              <a:buFont typeface="Arial" panose="020B0604020202020204" pitchFamily="34" charset="0"/>
              <a:buChar char="•"/>
            </a:pPr>
            <a:r>
              <a:rPr lang="en-US" sz="1600"/>
              <a:t>Because the project's goal is how influence factors impact uninsured percentage by tracts rather than predictions, the small R-squared value of 0.671 will not affect the results.</a:t>
            </a:r>
            <a:endParaRPr lang="en-US"/>
          </a:p>
        </p:txBody>
      </p:sp>
      <p:pic>
        <p:nvPicPr>
          <p:cNvPr id="8" name="Picture 7">
            <a:extLst>
              <a:ext uri="{FF2B5EF4-FFF2-40B4-BE49-F238E27FC236}">
                <a16:creationId xmlns:a16="http://schemas.microsoft.com/office/drawing/2014/main" id="{9401E126-0964-4E5B-BD08-31F811418B96}"/>
              </a:ext>
            </a:extLst>
          </p:cNvPr>
          <p:cNvPicPr>
            <a:picLocks noChangeAspect="1"/>
          </p:cNvPicPr>
          <p:nvPr/>
        </p:nvPicPr>
        <p:blipFill>
          <a:blip r:embed="rId4"/>
          <a:stretch>
            <a:fillRect/>
          </a:stretch>
        </p:blipFill>
        <p:spPr>
          <a:xfrm>
            <a:off x="994484" y="2423424"/>
            <a:ext cx="8712852" cy="2335125"/>
          </a:xfrm>
          <a:prstGeom prst="rect">
            <a:avLst/>
          </a:prstGeom>
        </p:spPr>
      </p:pic>
    </p:spTree>
    <p:extLst>
      <p:ext uri="{BB962C8B-B14F-4D97-AF65-F5344CB8AC3E}">
        <p14:creationId xmlns:p14="http://schemas.microsoft.com/office/powerpoint/2010/main" val="112228240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4.1.3 The Minority Status and Language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318874"/>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148248" y="1335164"/>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Blinder-Oaxaca decomposition</a:t>
            </a: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4"/>
          <a:stretch>
            <a:fillRect/>
          </a:stretch>
        </p:blipFill>
        <p:spPr>
          <a:xfrm>
            <a:off x="9388929" y="262780"/>
            <a:ext cx="2489629" cy="933611"/>
          </a:xfrm>
          <a:prstGeom prst="rect">
            <a:avLst/>
          </a:prstGeom>
        </p:spPr>
      </p:pic>
      <p:sp>
        <p:nvSpPr>
          <p:cNvPr id="14" name="TextBox 13">
            <a:extLst>
              <a:ext uri="{FF2B5EF4-FFF2-40B4-BE49-F238E27FC236}">
                <a16:creationId xmlns:a16="http://schemas.microsoft.com/office/drawing/2014/main" id="{82B9BE65-2221-45B3-94A3-1CE96AC59BB9}"/>
              </a:ext>
            </a:extLst>
          </p:cNvPr>
          <p:cNvSpPr txBox="1"/>
          <p:nvPr/>
        </p:nvSpPr>
        <p:spPr>
          <a:xfrm>
            <a:off x="253368" y="4520276"/>
            <a:ext cx="11673245" cy="2228832"/>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600" dirty="0"/>
              <a:t>The threefold decomposition result shows that differences in the regression coefficients on the uninsured percentage of white alone account for the decisive portion of the uninsured percentage by tracts gap in minority status and language model. </a:t>
            </a:r>
            <a:endParaRPr lang="en-US" dirty="0">
              <a:cs typeface="Segoe UI"/>
            </a:endParaRPr>
          </a:p>
          <a:p>
            <a:pPr marL="285750" indent="-285750">
              <a:spcAft>
                <a:spcPts val="600"/>
              </a:spcAft>
              <a:buFont typeface="Arial" panose="020B0604020202020204" pitchFamily="34" charset="0"/>
              <a:buChar char="•"/>
            </a:pPr>
            <a:r>
              <a:rPr lang="en-US" sz="1600" dirty="0"/>
              <a:t>The twofold decomposition result demonstrates that the returns to the uninsured percentage of white alone and the percentage of persons who speak English less than well are more significant for the risk group than for the safe group.</a:t>
            </a:r>
            <a:endParaRPr lang="en-US" sz="1600" dirty="0">
              <a:cs typeface="Segoe UI"/>
            </a:endParaRPr>
          </a:p>
          <a:p>
            <a:pPr marL="285750" indent="-285750">
              <a:spcAft>
                <a:spcPts val="600"/>
              </a:spcAft>
              <a:buFont typeface="Arial" panose="020B0604020202020204" pitchFamily="34" charset="0"/>
              <a:buChar char="•"/>
            </a:pPr>
            <a:r>
              <a:rPr lang="en-US" sz="1600" dirty="0"/>
              <a:t>Those results make some intuitive sense if we interpret the </a:t>
            </a:r>
            <a:r>
              <a:rPr lang="en-US" sz="1600" b="1" dirty="0"/>
              <a:t>uninsured percentage of white alone </a:t>
            </a:r>
            <a:r>
              <a:rPr lang="en-US" sz="1600" dirty="0"/>
              <a:t>and </a:t>
            </a:r>
            <a:r>
              <a:rPr lang="en-US" sz="1600" b="1" dirty="0"/>
              <a:t>the percentage of persons who speak English less than well</a:t>
            </a:r>
            <a:r>
              <a:rPr lang="en-US" sz="1600" dirty="0"/>
              <a:t>, potentially picking up the effect of the health insurance market in Salt Lake County experience. </a:t>
            </a:r>
            <a:endParaRPr lang="en-US" sz="1600" dirty="0">
              <a:cs typeface="Segoe UI"/>
            </a:endParaRPr>
          </a:p>
        </p:txBody>
      </p:sp>
      <p:pic>
        <p:nvPicPr>
          <p:cNvPr id="9" name="Picture 8">
            <a:extLst>
              <a:ext uri="{FF2B5EF4-FFF2-40B4-BE49-F238E27FC236}">
                <a16:creationId xmlns:a16="http://schemas.microsoft.com/office/drawing/2014/main" id="{7271146B-13B9-4B19-8F23-CAEFB5F0C5B1}"/>
              </a:ext>
            </a:extLst>
          </p:cNvPr>
          <p:cNvPicPr>
            <a:picLocks noChangeAspect="1"/>
          </p:cNvPicPr>
          <p:nvPr/>
        </p:nvPicPr>
        <p:blipFill>
          <a:blip r:embed="rId5"/>
          <a:stretch>
            <a:fillRect/>
          </a:stretch>
        </p:blipFill>
        <p:spPr>
          <a:xfrm>
            <a:off x="676077" y="1797986"/>
            <a:ext cx="5657150" cy="2271162"/>
          </a:xfrm>
          <a:prstGeom prst="rect">
            <a:avLst/>
          </a:prstGeom>
        </p:spPr>
      </p:pic>
      <p:sp>
        <p:nvSpPr>
          <p:cNvPr id="15" name="TextBox 14">
            <a:extLst>
              <a:ext uri="{FF2B5EF4-FFF2-40B4-BE49-F238E27FC236}">
                <a16:creationId xmlns:a16="http://schemas.microsoft.com/office/drawing/2014/main" id="{16C8C438-12A3-4E30-810B-E32EE4F0A711}"/>
              </a:ext>
            </a:extLst>
          </p:cNvPr>
          <p:cNvSpPr txBox="1"/>
          <p:nvPr/>
        </p:nvSpPr>
        <p:spPr>
          <a:xfrm>
            <a:off x="676077" y="4241229"/>
            <a:ext cx="4998102" cy="276999"/>
          </a:xfrm>
          <a:prstGeom prst="rect">
            <a:avLst/>
          </a:prstGeom>
          <a:noFill/>
        </p:spPr>
        <p:txBody>
          <a:bodyPr wrap="square">
            <a:spAutoFit/>
          </a:bodyPr>
          <a:lstStyle/>
          <a:p>
            <a:r>
              <a:rPr lang="en-US" sz="1200">
                <a:solidFill>
                  <a:prstClr val="black">
                    <a:lumMod val="75000"/>
                    <a:lumOff val="25000"/>
                  </a:prstClr>
                </a:solidFill>
                <a:latin typeface="Segoe UI" panose="020B0502040204020203" pitchFamily="34" charset="0"/>
                <a:cs typeface="Segoe UI" panose="020B0502040204020203" pitchFamily="34" charset="0"/>
              </a:rPr>
              <a:t>Figure Plot of the Threefold Decomposition of Minority Status Model</a:t>
            </a:r>
          </a:p>
        </p:txBody>
      </p:sp>
      <p:pic>
        <p:nvPicPr>
          <p:cNvPr id="13" name="Picture 12">
            <a:extLst>
              <a:ext uri="{FF2B5EF4-FFF2-40B4-BE49-F238E27FC236}">
                <a16:creationId xmlns:a16="http://schemas.microsoft.com/office/drawing/2014/main" id="{CD0EB4BC-C0ED-43A8-AE2C-F5FD6ABCAA5A}"/>
              </a:ext>
            </a:extLst>
          </p:cNvPr>
          <p:cNvPicPr>
            <a:picLocks noChangeAspect="1"/>
          </p:cNvPicPr>
          <p:nvPr/>
        </p:nvPicPr>
        <p:blipFill>
          <a:blip r:embed="rId6"/>
          <a:stretch>
            <a:fillRect/>
          </a:stretch>
        </p:blipFill>
        <p:spPr>
          <a:xfrm>
            <a:off x="6462412" y="1745071"/>
            <a:ext cx="5189466" cy="2265287"/>
          </a:xfrm>
          <a:prstGeom prst="rect">
            <a:avLst/>
          </a:prstGeom>
        </p:spPr>
      </p:pic>
      <p:sp>
        <p:nvSpPr>
          <p:cNvPr id="18" name="TextBox 17">
            <a:extLst>
              <a:ext uri="{FF2B5EF4-FFF2-40B4-BE49-F238E27FC236}">
                <a16:creationId xmlns:a16="http://schemas.microsoft.com/office/drawing/2014/main" id="{062271A0-0D13-4371-A038-BF4C98589523}"/>
              </a:ext>
            </a:extLst>
          </p:cNvPr>
          <p:cNvSpPr txBox="1"/>
          <p:nvPr/>
        </p:nvSpPr>
        <p:spPr>
          <a:xfrm>
            <a:off x="6333227" y="4103848"/>
            <a:ext cx="5449079" cy="461665"/>
          </a:xfrm>
          <a:prstGeom prst="rect">
            <a:avLst/>
          </a:prstGeom>
          <a:noFill/>
        </p:spPr>
        <p:txBody>
          <a:bodyPr wrap="square">
            <a:spAutoFit/>
          </a:bodyPr>
          <a:lstStyle/>
          <a:p>
            <a:r>
              <a:rPr lang="en-US" sz="1200">
                <a:solidFill>
                  <a:prstClr val="black">
                    <a:lumMod val="75000"/>
                    <a:lumOff val="25000"/>
                  </a:prstClr>
                </a:solidFill>
                <a:latin typeface="Segoe UI" panose="020B0502040204020203" pitchFamily="34" charset="0"/>
                <a:cs typeface="Segoe UI" panose="020B0502040204020203" pitchFamily="34" charset="0"/>
              </a:rPr>
              <a:t>Figure The Explained and Unexplained Components of a Twofold Blinder-Oaxaca Decomposition of Safe Group 0 vs. Risk Group 1 Gap</a:t>
            </a:r>
          </a:p>
        </p:txBody>
      </p:sp>
    </p:spTree>
    <p:extLst>
      <p:ext uri="{BB962C8B-B14F-4D97-AF65-F5344CB8AC3E}">
        <p14:creationId xmlns:p14="http://schemas.microsoft.com/office/powerpoint/2010/main" val="4124337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dirty="0"/>
              <a:t>4.2.1 The Socioeconomic Status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44256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245743" y="1441075"/>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Descriptive Statistics of Socioeconomic Status Model (%)</a:t>
            </a:r>
          </a:p>
          <a:p>
            <a:pPr marL="0" indent="0" algn="just">
              <a:lnSpc>
                <a:spcPct val="130000"/>
              </a:lnSpc>
              <a:buNone/>
              <a:defRPr/>
            </a:pPr>
            <a:endParaRPr lang="en-US" altLang="zh-CN" sz="1600" b="1">
              <a:solidFill>
                <a:schemeClr val="accent2">
                  <a:lumMod val="75000"/>
                </a:scheme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pic>
        <p:nvPicPr>
          <p:cNvPr id="8" name="Picture 7">
            <a:extLst>
              <a:ext uri="{FF2B5EF4-FFF2-40B4-BE49-F238E27FC236}">
                <a16:creationId xmlns:a16="http://schemas.microsoft.com/office/drawing/2014/main" id="{62FA0523-53C1-4525-9211-7B5CEEA70D5A}"/>
              </a:ext>
            </a:extLst>
          </p:cNvPr>
          <p:cNvPicPr>
            <a:picLocks noChangeAspect="1"/>
          </p:cNvPicPr>
          <p:nvPr/>
        </p:nvPicPr>
        <p:blipFill>
          <a:blip r:embed="rId4"/>
          <a:stretch>
            <a:fillRect/>
          </a:stretch>
        </p:blipFill>
        <p:spPr>
          <a:xfrm>
            <a:off x="676077" y="2047502"/>
            <a:ext cx="6064562" cy="1924149"/>
          </a:xfrm>
          <a:prstGeom prst="rect">
            <a:avLst/>
          </a:prstGeom>
        </p:spPr>
      </p:pic>
      <p:pic>
        <p:nvPicPr>
          <p:cNvPr id="10" name="Picture 9">
            <a:extLst>
              <a:ext uri="{FF2B5EF4-FFF2-40B4-BE49-F238E27FC236}">
                <a16:creationId xmlns:a16="http://schemas.microsoft.com/office/drawing/2014/main" id="{B1FC442C-D3A4-4A56-A9C6-E5995645CD7E}"/>
              </a:ext>
            </a:extLst>
          </p:cNvPr>
          <p:cNvPicPr>
            <a:picLocks noChangeAspect="1"/>
          </p:cNvPicPr>
          <p:nvPr/>
        </p:nvPicPr>
        <p:blipFill>
          <a:blip r:embed="rId5"/>
          <a:stretch>
            <a:fillRect/>
          </a:stretch>
        </p:blipFill>
        <p:spPr>
          <a:xfrm>
            <a:off x="736405" y="4150425"/>
            <a:ext cx="5943905" cy="1689187"/>
          </a:xfrm>
          <a:prstGeom prst="rect">
            <a:avLst/>
          </a:prstGeom>
        </p:spPr>
      </p:pic>
      <p:pic>
        <p:nvPicPr>
          <p:cNvPr id="15" name="Picture 14">
            <a:extLst>
              <a:ext uri="{FF2B5EF4-FFF2-40B4-BE49-F238E27FC236}">
                <a16:creationId xmlns:a16="http://schemas.microsoft.com/office/drawing/2014/main" id="{893F655E-569A-4C13-9082-3E3DB2C18A45}"/>
              </a:ext>
            </a:extLst>
          </p:cNvPr>
          <p:cNvPicPr>
            <a:picLocks noChangeAspect="1"/>
          </p:cNvPicPr>
          <p:nvPr/>
        </p:nvPicPr>
        <p:blipFill>
          <a:blip r:embed="rId6"/>
          <a:stretch>
            <a:fillRect/>
          </a:stretch>
        </p:blipFill>
        <p:spPr>
          <a:xfrm>
            <a:off x="6960916" y="1267504"/>
            <a:ext cx="4978091" cy="2457384"/>
          </a:xfrm>
          <a:prstGeom prst="rect">
            <a:avLst/>
          </a:prstGeom>
        </p:spPr>
      </p:pic>
      <p:sp>
        <p:nvSpPr>
          <p:cNvPr id="18" name="TextBox 17">
            <a:extLst>
              <a:ext uri="{FF2B5EF4-FFF2-40B4-BE49-F238E27FC236}">
                <a16:creationId xmlns:a16="http://schemas.microsoft.com/office/drawing/2014/main" id="{6ABA4DBD-B474-4827-9D61-7474A8D664E9}"/>
              </a:ext>
            </a:extLst>
          </p:cNvPr>
          <p:cNvSpPr txBox="1"/>
          <p:nvPr/>
        </p:nvSpPr>
        <p:spPr>
          <a:xfrm>
            <a:off x="6840016" y="3820675"/>
            <a:ext cx="5098991" cy="2631490"/>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600" dirty="0"/>
              <a:t>The means of uninsured percent of native-born, uninsured percent of bachelor’s degree or higher, uninsured percent of working full-time, uninsured percent of at or above 400 percent of the poverty threshold are lower than the means of uninsured percentage by tracts in total, group 0 and group 1.</a:t>
            </a:r>
            <a:endParaRPr lang="en-US" dirty="0"/>
          </a:p>
          <a:p>
            <a:pPr marL="285750" indent="-285750">
              <a:spcAft>
                <a:spcPts val="600"/>
              </a:spcAft>
              <a:buFont typeface="Arial" panose="020B0604020202020204" pitchFamily="34" charset="0"/>
              <a:buChar char="•"/>
            </a:pPr>
            <a:r>
              <a:rPr lang="en-US" sz="1600" dirty="0"/>
              <a:t>The health insured status of native-born, Bachelor's degree or higher, worked full-time, at or above 400 percent of the poverty threshold are better than the other types of people.</a:t>
            </a:r>
            <a:endParaRPr lang="en-US" sz="1600" dirty="0">
              <a:cs typeface="Segoe UI"/>
            </a:endParaRPr>
          </a:p>
        </p:txBody>
      </p:sp>
    </p:spTree>
    <p:extLst>
      <p:ext uri="{BB962C8B-B14F-4D97-AF65-F5344CB8AC3E}">
        <p14:creationId xmlns:p14="http://schemas.microsoft.com/office/powerpoint/2010/main" val="370222505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4.2.2 The Socioeconomic Status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44256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2</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245743" y="1441075"/>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Linear Regression</a:t>
            </a:r>
          </a:p>
          <a:p>
            <a:pPr marL="0" indent="0" algn="just">
              <a:lnSpc>
                <a:spcPct val="130000"/>
              </a:lnSpc>
              <a:buNone/>
              <a:defRPr/>
            </a:pPr>
            <a:endParaRPr lang="en-US" altLang="zh-CN" sz="1600" b="1">
              <a:solidFill>
                <a:schemeClr val="accent2">
                  <a:lumMod val="75000"/>
                </a:scheme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1" name="TextBox 10">
            <a:extLst>
              <a:ext uri="{FF2B5EF4-FFF2-40B4-BE49-F238E27FC236}">
                <a16:creationId xmlns:a16="http://schemas.microsoft.com/office/drawing/2014/main" id="{F3B0648A-3DBC-42CB-89F1-B7F1C80B912D}"/>
              </a:ext>
            </a:extLst>
          </p:cNvPr>
          <p:cNvSpPr txBox="1"/>
          <p:nvPr/>
        </p:nvSpPr>
        <p:spPr>
          <a:xfrm>
            <a:off x="676077" y="1968635"/>
            <a:ext cx="10715945" cy="58477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a:t>The linear regression results of the socioeconomic status model applied Step( ), the method of the relative importance of regressors in linear models, and the Box-Cox transformation. </a:t>
            </a:r>
          </a:p>
        </p:txBody>
      </p:sp>
      <p:sp>
        <p:nvSpPr>
          <p:cNvPr id="14" name="TextBox 13">
            <a:extLst>
              <a:ext uri="{FF2B5EF4-FFF2-40B4-BE49-F238E27FC236}">
                <a16:creationId xmlns:a16="http://schemas.microsoft.com/office/drawing/2014/main" id="{82B9BE65-2221-45B3-94A3-1CE96AC59BB9}"/>
              </a:ext>
            </a:extLst>
          </p:cNvPr>
          <p:cNvSpPr txBox="1"/>
          <p:nvPr/>
        </p:nvSpPr>
        <p:spPr>
          <a:xfrm>
            <a:off x="676077" y="5551702"/>
            <a:ext cx="11039673" cy="830997"/>
          </a:xfrm>
          <a:prstGeom prst="rect">
            <a:avLst/>
          </a:prstGeom>
          <a:noFill/>
        </p:spPr>
        <p:txBody>
          <a:bodyPr wrap="square">
            <a:spAutoFit/>
          </a:bodyPr>
          <a:lstStyle/>
          <a:p>
            <a:pPr marL="285750" indent="-285750">
              <a:buFont typeface="Arial" panose="020B0604020202020204" pitchFamily="34" charset="0"/>
              <a:buChar char="•"/>
            </a:pPr>
            <a:r>
              <a:rPr lang="en-US" sz="1600"/>
              <a:t>All of the influencing factors affect uninsured percent by tracts.</a:t>
            </a:r>
          </a:p>
          <a:p>
            <a:pPr marL="285750" indent="-285750">
              <a:buFont typeface="Arial" panose="020B0604020202020204" pitchFamily="34" charset="0"/>
              <a:buChar char="•"/>
            </a:pPr>
            <a:r>
              <a:rPr lang="en-US" sz="1600"/>
              <a:t>F-statistic p-values mean that the regression model fits the data better than the model with no independent variables.</a:t>
            </a:r>
          </a:p>
          <a:p>
            <a:pPr marL="285750" indent="-285750">
              <a:buFont typeface="Arial" panose="020B0604020202020204" pitchFamily="34" charset="0"/>
              <a:buChar char="•"/>
            </a:pPr>
            <a:r>
              <a:rPr lang="en-US" sz="1600"/>
              <a:t>The values of adjusted R-squared show Goodness-of-fit.</a:t>
            </a:r>
          </a:p>
        </p:txBody>
      </p:sp>
      <p:pic>
        <p:nvPicPr>
          <p:cNvPr id="9" name="Picture 8">
            <a:extLst>
              <a:ext uri="{FF2B5EF4-FFF2-40B4-BE49-F238E27FC236}">
                <a16:creationId xmlns:a16="http://schemas.microsoft.com/office/drawing/2014/main" id="{FE95A8C4-48AE-4562-B774-72E42759CA0C}"/>
              </a:ext>
            </a:extLst>
          </p:cNvPr>
          <p:cNvPicPr>
            <a:picLocks noChangeAspect="1"/>
          </p:cNvPicPr>
          <p:nvPr/>
        </p:nvPicPr>
        <p:blipFill>
          <a:blip r:embed="rId4"/>
          <a:stretch>
            <a:fillRect/>
          </a:stretch>
        </p:blipFill>
        <p:spPr>
          <a:xfrm>
            <a:off x="987944" y="2740880"/>
            <a:ext cx="7723349" cy="2495365"/>
          </a:xfrm>
          <a:prstGeom prst="rect">
            <a:avLst/>
          </a:prstGeom>
        </p:spPr>
      </p:pic>
    </p:spTree>
    <p:extLst>
      <p:ext uri="{BB962C8B-B14F-4D97-AF65-F5344CB8AC3E}">
        <p14:creationId xmlns:p14="http://schemas.microsoft.com/office/powerpoint/2010/main" val="68046015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b="1"/>
              <a:t>1.1.1 Why the topic? </a:t>
            </a:r>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1090862" y="1507068"/>
            <a:ext cx="3192379" cy="4669896"/>
          </a:xfrm>
        </p:spPr>
        <p:txBody>
          <a:bodyPr>
            <a:normAutofit/>
          </a:bodyPr>
          <a:lstStyle/>
          <a:p>
            <a:pPr>
              <a:buNone/>
            </a:pPr>
            <a:endParaRPr lang="en-US" sz="1400"/>
          </a:p>
          <a:p>
            <a:pPr>
              <a:buNone/>
            </a:pPr>
            <a:endParaRPr lang="en-US" sz="1400"/>
          </a:p>
          <a:p>
            <a:pPr>
              <a:buNone/>
            </a:pPr>
            <a:endParaRPr lang="en-US" sz="1400"/>
          </a:p>
          <a:p>
            <a:pPr>
              <a:buNone/>
            </a:pPr>
            <a:endParaRPr lang="en-US" sz="1400"/>
          </a:p>
          <a:p>
            <a:pPr marL="285750" indent="-285750"/>
            <a:endParaRPr lang="en-US" sz="1400"/>
          </a:p>
          <a:p>
            <a:pPr>
              <a:buNone/>
            </a:pPr>
            <a:endParaRPr lang="en-US"/>
          </a:p>
        </p:txBody>
      </p:sp>
      <p:sp>
        <p:nvSpPr>
          <p:cNvPr id="5" name="Content Placeholder 4">
            <a:extLst>
              <a:ext uri="{FF2B5EF4-FFF2-40B4-BE49-F238E27FC236}">
                <a16:creationId xmlns:a16="http://schemas.microsoft.com/office/drawing/2014/main" id="{359812E1-43B5-4CF8-B350-0E6C00673F4D}"/>
              </a:ext>
            </a:extLst>
          </p:cNvPr>
          <p:cNvSpPr>
            <a:spLocks noGrp="1"/>
          </p:cNvSpPr>
          <p:nvPr>
            <p:ph idx="13"/>
          </p:nvPr>
        </p:nvSpPr>
        <p:spPr>
          <a:xfrm>
            <a:off x="4395537" y="1507068"/>
            <a:ext cx="7192029" cy="4057439"/>
          </a:xfrm>
        </p:spPr>
        <p:txBody>
          <a:bodyPr/>
          <a:lstStyle/>
          <a:p>
            <a:endParaRPr lang="en-AS"/>
          </a:p>
        </p:txBody>
      </p:sp>
      <p:pic>
        <p:nvPicPr>
          <p:cNvPr id="7" name="Picture 6">
            <a:extLst>
              <a:ext uri="{FF2B5EF4-FFF2-40B4-BE49-F238E27FC236}">
                <a16:creationId xmlns:a16="http://schemas.microsoft.com/office/drawing/2014/main" id="{E5C47039-960D-4373-829D-871860C18A45}"/>
              </a:ext>
            </a:extLst>
          </p:cNvPr>
          <p:cNvPicPr>
            <a:picLocks noChangeAspect="1"/>
          </p:cNvPicPr>
          <p:nvPr/>
        </p:nvPicPr>
        <p:blipFill>
          <a:blip r:embed="rId3"/>
          <a:stretch>
            <a:fillRect/>
          </a:stretch>
        </p:blipFill>
        <p:spPr>
          <a:xfrm>
            <a:off x="4395537" y="1507068"/>
            <a:ext cx="7158991" cy="4084107"/>
          </a:xfrm>
          <a:prstGeom prst="rect">
            <a:avLst/>
          </a:prstGeom>
        </p:spPr>
      </p:pic>
      <p:sp>
        <p:nvSpPr>
          <p:cNvPr id="8" name="TextBox 7">
            <a:extLst>
              <a:ext uri="{FF2B5EF4-FFF2-40B4-BE49-F238E27FC236}">
                <a16:creationId xmlns:a16="http://schemas.microsoft.com/office/drawing/2014/main" id="{1012A5DC-90D1-428D-863A-339B85EF4D36}"/>
              </a:ext>
            </a:extLst>
          </p:cNvPr>
          <p:cNvSpPr txBox="1"/>
          <p:nvPr/>
        </p:nvSpPr>
        <p:spPr>
          <a:xfrm>
            <a:off x="6229176" y="5702618"/>
            <a:ext cx="3476625" cy="362903"/>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2FE46087-5762-4237-AC3D-3DA6360CA0B5}"/>
              </a:ext>
            </a:extLst>
          </p:cNvPr>
          <p:cNvSpPr txBox="1"/>
          <p:nvPr/>
        </p:nvSpPr>
        <p:spPr>
          <a:xfrm>
            <a:off x="4502316" y="5724689"/>
            <a:ext cx="7620000" cy="441800"/>
          </a:xfrm>
          <a:prstGeom prst="rect">
            <a:avLst/>
          </a:prstGeom>
        </p:spPr>
        <p:txBody>
          <a:bodyPr vert="horz" wrap="square" lIns="91440" tIns="45720" rIns="91440" bIns="45720" rtlCol="0">
            <a:noAutofit/>
          </a:bodyPr>
          <a:lstStyle/>
          <a:p>
            <a:pPr>
              <a:lnSpc>
                <a:spcPts val="1800"/>
              </a:lnSpc>
              <a:spcAft>
                <a:spcPts val="600"/>
              </a:spcAft>
            </a:pPr>
            <a:r>
              <a:rPr lang="en-US" altLang="zh-CN" sz="1100">
                <a:solidFill>
                  <a:schemeClr val="tx1">
                    <a:lumMod val="75000"/>
                    <a:lumOff val="25000"/>
                  </a:schemeClr>
                </a:solidFill>
                <a:latin typeface="微软雅黑" pitchFamily="34" charset="-122"/>
                <a:ea typeface="微软雅黑" pitchFamily="34" charset="-122"/>
              </a:rPr>
              <a:t>Source: </a:t>
            </a:r>
            <a:r>
              <a:rPr lang="en-US" altLang="zh-CN" sz="1100">
                <a:solidFill>
                  <a:schemeClr val="tx1">
                    <a:lumMod val="75000"/>
                    <a:lumOff val="25000"/>
                  </a:schemeClr>
                </a:solidFill>
                <a:latin typeface="微软雅黑" pitchFamily="34" charset="-122"/>
                <a:ea typeface="微软雅黑" pitchFamily="34" charset="-122"/>
                <a:hlinkClick r:id="rId4"/>
              </a:rPr>
              <a:t>What We Do and Don’t Know About Recent Trends in Health Insurance Coverage in the US</a:t>
            </a:r>
            <a:endParaRPr lang="en-US" altLang="zh-CN" sz="1100">
              <a:solidFill>
                <a:schemeClr val="tx1">
                  <a:lumMod val="75000"/>
                  <a:lumOff val="25000"/>
                </a:schemeClr>
              </a:solidFill>
              <a:latin typeface="微软雅黑" pitchFamily="34" charset="-122"/>
              <a:ea typeface="微软雅黑" pitchFamily="34" charset="-122"/>
            </a:endParaRPr>
          </a:p>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3A444FA-3E84-4061-958E-A140F7DFFA33}"/>
              </a:ext>
            </a:extLst>
          </p:cNvPr>
          <p:cNvSpPr txBox="1"/>
          <p:nvPr/>
        </p:nvSpPr>
        <p:spPr>
          <a:xfrm>
            <a:off x="1085850" y="1507068"/>
            <a:ext cx="3190875" cy="4659421"/>
          </a:xfrm>
          <a:prstGeom prst="rect">
            <a:avLst/>
          </a:prstGeom>
        </p:spPr>
        <p:txBody>
          <a:bodyPr vert="horz" wrap="square" lIns="91440" tIns="45720" rIns="91440" bIns="45720" rtlCol="0">
            <a:noAutofit/>
          </a:bodyPr>
          <a:lstStyle/>
          <a:p>
            <a:pPr>
              <a:buNone/>
            </a:pPr>
            <a:r>
              <a:rPr lang="en-US" sz="1600"/>
              <a:t>• Medical services reflect the basic need of individuals. </a:t>
            </a:r>
          </a:p>
          <a:p>
            <a:pPr>
              <a:buNone/>
            </a:pPr>
            <a:endParaRPr lang="en-US" sz="1600"/>
          </a:p>
          <a:p>
            <a:pPr>
              <a:buNone/>
            </a:pPr>
            <a:endParaRPr lang="en-US" sz="1600"/>
          </a:p>
          <a:p>
            <a:pPr>
              <a:buNone/>
            </a:pPr>
            <a:r>
              <a:rPr lang="en-US" sz="1600"/>
              <a:t>• After historic declines in the number of uninsured people and the uninsured rate following the adoption and implementation of the 2010 Affordable Care Act (ACA), resulting in nearly 20 million more people covered through 2016, the number and rate of nonelderly uninsured people began to increase in 2017.</a:t>
            </a:r>
          </a:p>
          <a:p>
            <a:pPr marL="171450" indent="-171450" algn="l">
              <a:lnSpc>
                <a:spcPts val="1800"/>
              </a:lnSpc>
              <a:spcAft>
                <a:spcPts val="600"/>
              </a:spcAft>
              <a:buFont typeface="Arial" panose="020B0604020202020204" pitchFamily="34" charset="0"/>
              <a:buChar char="•"/>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09049310-E54A-46DC-ABC7-1256D7C4A2D9}"/>
              </a:ext>
            </a:extLst>
          </p:cNvPr>
          <p:cNvPicPr>
            <a:picLocks noChangeAspect="1"/>
          </p:cNvPicPr>
          <p:nvPr/>
        </p:nvPicPr>
        <p:blipFill>
          <a:blip r:embed="rId5"/>
          <a:stretch>
            <a:fillRect/>
          </a:stretch>
        </p:blipFill>
        <p:spPr>
          <a:xfrm>
            <a:off x="9441748" y="262780"/>
            <a:ext cx="2489629" cy="933611"/>
          </a:xfrm>
          <a:prstGeom prst="rect">
            <a:avLst/>
          </a:prstGeom>
        </p:spPr>
      </p:pic>
    </p:spTree>
    <p:extLst>
      <p:ext uri="{BB962C8B-B14F-4D97-AF65-F5344CB8AC3E}">
        <p14:creationId xmlns:p14="http://schemas.microsoft.com/office/powerpoint/2010/main" val="225163801"/>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4.2.3 The Socioeconomic Status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318874"/>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148248" y="1335164"/>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Blinder-Oaxaca decomposition</a:t>
            </a: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5" name="TextBox 14">
            <a:extLst>
              <a:ext uri="{FF2B5EF4-FFF2-40B4-BE49-F238E27FC236}">
                <a16:creationId xmlns:a16="http://schemas.microsoft.com/office/drawing/2014/main" id="{16C8C438-12A3-4E30-810B-E32EE4F0A711}"/>
              </a:ext>
            </a:extLst>
          </p:cNvPr>
          <p:cNvSpPr txBox="1"/>
          <p:nvPr/>
        </p:nvSpPr>
        <p:spPr>
          <a:xfrm>
            <a:off x="880996" y="6401615"/>
            <a:ext cx="5255856" cy="276999"/>
          </a:xfrm>
          <a:prstGeom prst="rect">
            <a:avLst/>
          </a:prstGeom>
          <a:noFill/>
        </p:spPr>
        <p:txBody>
          <a:bodyPr wrap="square">
            <a:spAutoFit/>
          </a:bodyPr>
          <a:lstStyle/>
          <a:p>
            <a:r>
              <a:rPr lang="en-US" sz="1200" dirty="0">
                <a:solidFill>
                  <a:prstClr val="black">
                    <a:lumMod val="75000"/>
                    <a:lumOff val="25000"/>
                  </a:prstClr>
                </a:solidFill>
                <a:latin typeface="Segoe UI" panose="020B0502040204020203" pitchFamily="34" charset="0"/>
                <a:cs typeface="Segoe UI" panose="020B0502040204020203" pitchFamily="34" charset="0"/>
              </a:rPr>
              <a:t>Figure Plot of the Threefold Decomposition of Socioeconomic Status Model</a:t>
            </a:r>
          </a:p>
        </p:txBody>
      </p:sp>
      <p:sp>
        <p:nvSpPr>
          <p:cNvPr id="18" name="TextBox 17">
            <a:extLst>
              <a:ext uri="{FF2B5EF4-FFF2-40B4-BE49-F238E27FC236}">
                <a16:creationId xmlns:a16="http://schemas.microsoft.com/office/drawing/2014/main" id="{062271A0-0D13-4371-A038-BF4C98589523}"/>
              </a:ext>
            </a:extLst>
          </p:cNvPr>
          <p:cNvSpPr txBox="1"/>
          <p:nvPr/>
        </p:nvSpPr>
        <p:spPr>
          <a:xfrm>
            <a:off x="6521006" y="6141762"/>
            <a:ext cx="5449079" cy="461665"/>
          </a:xfrm>
          <a:prstGeom prst="rect">
            <a:avLst/>
          </a:prstGeom>
          <a:noFill/>
        </p:spPr>
        <p:txBody>
          <a:bodyPr wrap="square">
            <a:spAutoFit/>
          </a:bodyPr>
          <a:lstStyle/>
          <a:p>
            <a:r>
              <a:rPr lang="en-US" sz="1200">
                <a:solidFill>
                  <a:prstClr val="black">
                    <a:lumMod val="75000"/>
                    <a:lumOff val="25000"/>
                  </a:prstClr>
                </a:solidFill>
                <a:latin typeface="Segoe UI" panose="020B0502040204020203" pitchFamily="34" charset="0"/>
                <a:cs typeface="Segoe UI" panose="020B0502040204020203" pitchFamily="34" charset="0"/>
              </a:rPr>
              <a:t>Figure The Explained and Unexplained Components of a Twofold Blinder-Oaxaca Decomposition of Safe Group 0 vs. Risk Group 1 Gap</a:t>
            </a:r>
          </a:p>
        </p:txBody>
      </p:sp>
      <p:pic>
        <p:nvPicPr>
          <p:cNvPr id="8" name="Picture 7">
            <a:extLst>
              <a:ext uri="{FF2B5EF4-FFF2-40B4-BE49-F238E27FC236}">
                <a16:creationId xmlns:a16="http://schemas.microsoft.com/office/drawing/2014/main" id="{8268C0A1-409F-43E2-94D2-677C8358BCD1}"/>
              </a:ext>
            </a:extLst>
          </p:cNvPr>
          <p:cNvPicPr>
            <a:picLocks noChangeAspect="1"/>
          </p:cNvPicPr>
          <p:nvPr/>
        </p:nvPicPr>
        <p:blipFill>
          <a:blip r:embed="rId4"/>
          <a:stretch>
            <a:fillRect/>
          </a:stretch>
        </p:blipFill>
        <p:spPr>
          <a:xfrm>
            <a:off x="1006151" y="1728712"/>
            <a:ext cx="5077866" cy="4637668"/>
          </a:xfrm>
          <a:prstGeom prst="rect">
            <a:avLst/>
          </a:prstGeom>
        </p:spPr>
      </p:pic>
      <p:pic>
        <p:nvPicPr>
          <p:cNvPr id="11" name="Picture 10">
            <a:extLst>
              <a:ext uri="{FF2B5EF4-FFF2-40B4-BE49-F238E27FC236}">
                <a16:creationId xmlns:a16="http://schemas.microsoft.com/office/drawing/2014/main" id="{05969712-55FC-4908-BC77-EC866434604A}"/>
              </a:ext>
            </a:extLst>
          </p:cNvPr>
          <p:cNvPicPr>
            <a:picLocks noChangeAspect="1"/>
          </p:cNvPicPr>
          <p:nvPr/>
        </p:nvPicPr>
        <p:blipFill>
          <a:blip r:embed="rId5"/>
          <a:stretch>
            <a:fillRect/>
          </a:stretch>
        </p:blipFill>
        <p:spPr>
          <a:xfrm>
            <a:off x="6420371" y="1728712"/>
            <a:ext cx="5300210" cy="4413050"/>
          </a:xfrm>
          <a:prstGeom prst="rect">
            <a:avLst/>
          </a:prstGeom>
        </p:spPr>
      </p:pic>
    </p:spTree>
    <p:extLst>
      <p:ext uri="{BB962C8B-B14F-4D97-AF65-F5344CB8AC3E}">
        <p14:creationId xmlns:p14="http://schemas.microsoft.com/office/powerpoint/2010/main" val="230619749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4.2.3 The Socioeconomic Status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318874"/>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148248" y="1335164"/>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Blinder-Oaxaca decomposition</a:t>
            </a: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3" name="TextBox 12">
            <a:extLst>
              <a:ext uri="{FF2B5EF4-FFF2-40B4-BE49-F238E27FC236}">
                <a16:creationId xmlns:a16="http://schemas.microsoft.com/office/drawing/2014/main" id="{5751A7E0-ACCE-45F9-A2E5-315EB24BD76C}"/>
              </a:ext>
            </a:extLst>
          </p:cNvPr>
          <p:cNvSpPr txBox="1"/>
          <p:nvPr/>
        </p:nvSpPr>
        <p:spPr>
          <a:xfrm>
            <a:off x="651922" y="1855475"/>
            <a:ext cx="11231623" cy="2704154"/>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600" dirty="0"/>
              <a:t>The threefold decomposition result </a:t>
            </a:r>
            <a:r>
              <a:rPr lang="en-US" sz="1600" dirty="0">
                <a:solidFill>
                  <a:srgbClr val="000000"/>
                </a:solidFill>
              </a:rPr>
              <a:t>shows</a:t>
            </a:r>
            <a:r>
              <a:rPr lang="en-US" sz="1600" dirty="0"/>
              <a:t> differences in the regression coefficients on the </a:t>
            </a:r>
            <a:r>
              <a:rPr lang="en-US" sz="1600" b="1" dirty="0">
                <a:solidFill>
                  <a:srgbClr val="000000"/>
                </a:solidFill>
              </a:rPr>
              <a:t>uninsured percentage of native-born people, full-time jobs, or 138 and 399 percent of the poverty threshold</a:t>
            </a:r>
            <a:r>
              <a:rPr lang="en-US" sz="1600" dirty="0"/>
              <a:t> account for the most significant portion of the uninsured percentage tracts gap in the socioeconomic status model. </a:t>
            </a:r>
            <a:endParaRPr lang="en-US" dirty="0">
              <a:cs typeface="Segoe UI"/>
            </a:endParaRPr>
          </a:p>
          <a:p>
            <a:pPr marL="285750" indent="-285750">
              <a:spcAft>
                <a:spcPts val="600"/>
              </a:spcAft>
              <a:buFont typeface="Arial" panose="020B0604020202020204" pitchFamily="34" charset="0"/>
              <a:buChar char="•"/>
            </a:pPr>
            <a:r>
              <a:rPr lang="en-US" sz="1600" dirty="0"/>
              <a:t>Twofold decomposition results demonstrate that the returns to the </a:t>
            </a:r>
            <a:r>
              <a:rPr lang="en-US" sz="1600" b="1" dirty="0">
                <a:solidFill>
                  <a:srgbClr val="000000"/>
                </a:solidFill>
              </a:rPr>
              <a:t>uninsured percentage of people who are native-born or have full-time jobs or are in the range of 138 and 399 percent of the poverty threshold, uninsured percentage of foreign-born‼ not a citizen, uninsured percent of worked less than full-time, uninsured percent of did not work</a:t>
            </a:r>
            <a:r>
              <a:rPr lang="en-US" sz="1600" dirty="0"/>
              <a:t> are greater for risk group than for the safe group. </a:t>
            </a:r>
            <a:endParaRPr lang="en-US" sz="1600" dirty="0">
              <a:cs typeface="Segoe UI"/>
            </a:endParaRPr>
          </a:p>
          <a:p>
            <a:pPr marL="285750" indent="-285750">
              <a:spcAft>
                <a:spcPts val="600"/>
              </a:spcAft>
              <a:buFont typeface="Arial" panose="020B0604020202020204" pitchFamily="34" charset="0"/>
              <a:buChar char="•"/>
            </a:pPr>
            <a:r>
              <a:rPr lang="en-US" sz="1600" dirty="0"/>
              <a:t>Those results make some intuitive sense if we interpret the </a:t>
            </a:r>
            <a:r>
              <a:rPr lang="en-US" sz="1600" b="1" dirty="0"/>
              <a:t>uninsured percentage of employment status, in the range of 138 and 399 percent of the poverty threshold, native-born, and bachelor's degree or higher</a:t>
            </a:r>
            <a:r>
              <a:rPr lang="en-US" sz="1600" dirty="0"/>
              <a:t> as potentially picking up the effect of the health insurance market in Salt Lake County experience. </a:t>
            </a:r>
            <a:endParaRPr lang="en-US" sz="1600" dirty="0">
              <a:cs typeface="Segoe UI"/>
            </a:endParaRPr>
          </a:p>
        </p:txBody>
      </p:sp>
    </p:spTree>
    <p:extLst>
      <p:ext uri="{BB962C8B-B14F-4D97-AF65-F5344CB8AC3E}">
        <p14:creationId xmlns:p14="http://schemas.microsoft.com/office/powerpoint/2010/main" val="121755191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dirty="0"/>
              <a:t>4.3.1 The Household Composition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44256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245743" y="1441075"/>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Descriptive Statistics of The Household Composition Model (%)</a:t>
            </a:r>
          </a:p>
          <a:p>
            <a:pPr marL="0" indent="0" algn="just">
              <a:lnSpc>
                <a:spcPct val="130000"/>
              </a:lnSpc>
              <a:buNone/>
              <a:defRPr/>
            </a:pPr>
            <a:endParaRPr lang="en-US" altLang="zh-CN" sz="1600" b="1">
              <a:solidFill>
                <a:schemeClr val="accent2">
                  <a:lumMod val="75000"/>
                </a:scheme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8" name="TextBox 17">
            <a:extLst>
              <a:ext uri="{FF2B5EF4-FFF2-40B4-BE49-F238E27FC236}">
                <a16:creationId xmlns:a16="http://schemas.microsoft.com/office/drawing/2014/main" id="{6ABA4DBD-B474-4827-9D61-7474A8D664E9}"/>
              </a:ext>
            </a:extLst>
          </p:cNvPr>
          <p:cNvSpPr txBox="1"/>
          <p:nvPr/>
        </p:nvSpPr>
        <p:spPr>
          <a:xfrm>
            <a:off x="504530" y="4138166"/>
            <a:ext cx="6544715" cy="230832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t>We have found that the means of </a:t>
            </a:r>
            <a:r>
              <a:rPr lang="en-US" sz="1600" b="1" dirty="0"/>
              <a:t>uninsured percent of females, uninsured percent of age under 19 years, uninsured percent of age 65 years and older, uninsured percent in family households!! In married couples, uninsured percent in family households!!</a:t>
            </a:r>
            <a:r>
              <a:rPr lang="en-US" sz="1600" dirty="0"/>
              <a:t> are lower than the means of the uninsured percentage by tracts in total, groups 0 and 1. </a:t>
            </a:r>
          </a:p>
          <a:p>
            <a:pPr marL="285750" indent="-285750">
              <a:buFont typeface="Arial" panose="020B0604020202020204" pitchFamily="34" charset="0"/>
              <a:buChar char="•"/>
            </a:pPr>
            <a:r>
              <a:rPr lang="en-US" sz="1600" dirty="0"/>
              <a:t>The health insured status of </a:t>
            </a:r>
            <a:r>
              <a:rPr lang="en-US" sz="1600" b="1" dirty="0"/>
              <a:t>age 65 years and older</a:t>
            </a:r>
            <a:r>
              <a:rPr lang="en-US" sz="1600" dirty="0"/>
              <a:t> is better than the one of other factors—this type of person benefits from US Medicare. </a:t>
            </a:r>
          </a:p>
        </p:txBody>
      </p:sp>
      <p:pic>
        <p:nvPicPr>
          <p:cNvPr id="9" name="Picture 8">
            <a:extLst>
              <a:ext uri="{FF2B5EF4-FFF2-40B4-BE49-F238E27FC236}">
                <a16:creationId xmlns:a16="http://schemas.microsoft.com/office/drawing/2014/main" id="{AB82215F-927C-4722-8B47-542CF1623E42}"/>
              </a:ext>
            </a:extLst>
          </p:cNvPr>
          <p:cNvPicPr>
            <a:picLocks noChangeAspect="1"/>
          </p:cNvPicPr>
          <p:nvPr/>
        </p:nvPicPr>
        <p:blipFill>
          <a:blip r:embed="rId4"/>
          <a:stretch>
            <a:fillRect/>
          </a:stretch>
        </p:blipFill>
        <p:spPr>
          <a:xfrm>
            <a:off x="1234256" y="1827396"/>
            <a:ext cx="5803502" cy="2225586"/>
          </a:xfrm>
          <a:prstGeom prst="rect">
            <a:avLst/>
          </a:prstGeom>
        </p:spPr>
      </p:pic>
      <p:pic>
        <p:nvPicPr>
          <p:cNvPr id="12" name="Picture 11">
            <a:extLst>
              <a:ext uri="{FF2B5EF4-FFF2-40B4-BE49-F238E27FC236}">
                <a16:creationId xmlns:a16="http://schemas.microsoft.com/office/drawing/2014/main" id="{7BA189BF-0920-49CB-AB26-6EABFA23A290}"/>
              </a:ext>
            </a:extLst>
          </p:cNvPr>
          <p:cNvPicPr>
            <a:picLocks noChangeAspect="1"/>
          </p:cNvPicPr>
          <p:nvPr/>
        </p:nvPicPr>
        <p:blipFill>
          <a:blip r:embed="rId5"/>
          <a:stretch>
            <a:fillRect/>
          </a:stretch>
        </p:blipFill>
        <p:spPr>
          <a:xfrm>
            <a:off x="7049245" y="1852399"/>
            <a:ext cx="5142755" cy="4401167"/>
          </a:xfrm>
          <a:prstGeom prst="rect">
            <a:avLst/>
          </a:prstGeom>
        </p:spPr>
      </p:pic>
    </p:spTree>
    <p:extLst>
      <p:ext uri="{BB962C8B-B14F-4D97-AF65-F5344CB8AC3E}">
        <p14:creationId xmlns:p14="http://schemas.microsoft.com/office/powerpoint/2010/main" val="418086855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4.3.2 The Household Composition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44256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2</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245743" y="1441075"/>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Linear Regression</a:t>
            </a:r>
          </a:p>
          <a:p>
            <a:pPr marL="0" indent="0" algn="just">
              <a:lnSpc>
                <a:spcPct val="130000"/>
              </a:lnSpc>
              <a:buNone/>
              <a:defRPr/>
            </a:pPr>
            <a:endParaRPr lang="en-US" altLang="zh-CN" sz="1600" b="1">
              <a:solidFill>
                <a:schemeClr val="accent2">
                  <a:lumMod val="75000"/>
                </a:scheme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1" name="TextBox 10">
            <a:extLst>
              <a:ext uri="{FF2B5EF4-FFF2-40B4-BE49-F238E27FC236}">
                <a16:creationId xmlns:a16="http://schemas.microsoft.com/office/drawing/2014/main" id="{F3B0648A-3DBC-42CB-89F1-B7F1C80B912D}"/>
              </a:ext>
            </a:extLst>
          </p:cNvPr>
          <p:cNvSpPr txBox="1"/>
          <p:nvPr/>
        </p:nvSpPr>
        <p:spPr>
          <a:xfrm>
            <a:off x="676077" y="1968635"/>
            <a:ext cx="10715945" cy="58477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a:t>This is the linear regression results of the household composition model after I applied Step( ), the method of the relative importance of regressors in linear models, and the Box-Cox transformation. </a:t>
            </a:r>
          </a:p>
        </p:txBody>
      </p:sp>
      <p:sp>
        <p:nvSpPr>
          <p:cNvPr id="14" name="TextBox 13">
            <a:extLst>
              <a:ext uri="{FF2B5EF4-FFF2-40B4-BE49-F238E27FC236}">
                <a16:creationId xmlns:a16="http://schemas.microsoft.com/office/drawing/2014/main" id="{82B9BE65-2221-45B3-94A3-1CE96AC59BB9}"/>
              </a:ext>
            </a:extLst>
          </p:cNvPr>
          <p:cNvSpPr txBox="1"/>
          <p:nvPr/>
        </p:nvSpPr>
        <p:spPr>
          <a:xfrm>
            <a:off x="676077" y="4983650"/>
            <a:ext cx="11039673" cy="830997"/>
          </a:xfrm>
          <a:prstGeom prst="rect">
            <a:avLst/>
          </a:prstGeom>
          <a:noFill/>
        </p:spPr>
        <p:txBody>
          <a:bodyPr wrap="square">
            <a:spAutoFit/>
          </a:bodyPr>
          <a:lstStyle/>
          <a:p>
            <a:pPr marL="285750" indent="-285750">
              <a:buFont typeface="Arial" panose="020B0604020202020204" pitchFamily="34" charset="0"/>
              <a:buChar char="•"/>
            </a:pPr>
            <a:r>
              <a:rPr lang="en-US" sz="1600"/>
              <a:t>All of the influencing factors affect uninsured percent by tracts.</a:t>
            </a:r>
          </a:p>
          <a:p>
            <a:pPr marL="285750" indent="-285750">
              <a:buFont typeface="Arial" panose="020B0604020202020204" pitchFamily="34" charset="0"/>
              <a:buChar char="•"/>
            </a:pPr>
            <a:r>
              <a:rPr lang="en-US" sz="1600"/>
              <a:t>F-statistic p-values mean that the regression model fits the data better than the model with no independent variables.</a:t>
            </a:r>
          </a:p>
          <a:p>
            <a:pPr marL="285750" indent="-285750">
              <a:buFont typeface="Arial" panose="020B0604020202020204" pitchFamily="34" charset="0"/>
              <a:buChar char="•"/>
            </a:pPr>
            <a:r>
              <a:rPr lang="en-US" sz="1600"/>
              <a:t>The values of adjusted R-squared show Goodness-of-fit.</a:t>
            </a:r>
          </a:p>
        </p:txBody>
      </p:sp>
      <p:pic>
        <p:nvPicPr>
          <p:cNvPr id="8" name="Picture 7">
            <a:extLst>
              <a:ext uri="{FF2B5EF4-FFF2-40B4-BE49-F238E27FC236}">
                <a16:creationId xmlns:a16="http://schemas.microsoft.com/office/drawing/2014/main" id="{D8675DF1-44F8-46D6-8AFD-2273405E8726}"/>
              </a:ext>
            </a:extLst>
          </p:cNvPr>
          <p:cNvPicPr>
            <a:picLocks noChangeAspect="1"/>
          </p:cNvPicPr>
          <p:nvPr/>
        </p:nvPicPr>
        <p:blipFill>
          <a:blip r:embed="rId4"/>
          <a:stretch>
            <a:fillRect/>
          </a:stretch>
        </p:blipFill>
        <p:spPr>
          <a:xfrm>
            <a:off x="974571" y="2693862"/>
            <a:ext cx="9247116" cy="1959781"/>
          </a:xfrm>
          <a:prstGeom prst="rect">
            <a:avLst/>
          </a:prstGeom>
        </p:spPr>
      </p:pic>
    </p:spTree>
    <p:extLst>
      <p:ext uri="{BB962C8B-B14F-4D97-AF65-F5344CB8AC3E}">
        <p14:creationId xmlns:p14="http://schemas.microsoft.com/office/powerpoint/2010/main" val="3707524961"/>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4.3.3 The Household Composition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318874"/>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148248" y="1335164"/>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Blinder-Oaxaca decomposition</a:t>
            </a: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5" name="TextBox 14">
            <a:extLst>
              <a:ext uri="{FF2B5EF4-FFF2-40B4-BE49-F238E27FC236}">
                <a16:creationId xmlns:a16="http://schemas.microsoft.com/office/drawing/2014/main" id="{16C8C438-12A3-4E30-810B-E32EE4F0A711}"/>
              </a:ext>
            </a:extLst>
          </p:cNvPr>
          <p:cNvSpPr txBox="1"/>
          <p:nvPr/>
        </p:nvSpPr>
        <p:spPr>
          <a:xfrm>
            <a:off x="241947" y="5108898"/>
            <a:ext cx="5255856" cy="461665"/>
          </a:xfrm>
          <a:prstGeom prst="rect">
            <a:avLst/>
          </a:prstGeom>
          <a:noFill/>
        </p:spPr>
        <p:txBody>
          <a:bodyPr wrap="square">
            <a:spAutoFit/>
          </a:bodyPr>
          <a:lstStyle/>
          <a:p>
            <a:r>
              <a:rPr lang="en-US" sz="1200">
                <a:solidFill>
                  <a:prstClr val="black">
                    <a:lumMod val="75000"/>
                    <a:lumOff val="25000"/>
                  </a:prstClr>
                </a:solidFill>
                <a:latin typeface="Segoe UI" panose="020B0502040204020203" pitchFamily="34" charset="0"/>
                <a:cs typeface="Segoe UI" panose="020B0502040204020203" pitchFamily="34" charset="0"/>
              </a:rPr>
              <a:t>Figure Plot of the Threefold Decomposition of The Household Composition Model</a:t>
            </a:r>
          </a:p>
        </p:txBody>
      </p:sp>
      <p:sp>
        <p:nvSpPr>
          <p:cNvPr id="18" name="TextBox 17">
            <a:extLst>
              <a:ext uri="{FF2B5EF4-FFF2-40B4-BE49-F238E27FC236}">
                <a16:creationId xmlns:a16="http://schemas.microsoft.com/office/drawing/2014/main" id="{062271A0-0D13-4371-A038-BF4C98589523}"/>
              </a:ext>
            </a:extLst>
          </p:cNvPr>
          <p:cNvSpPr txBox="1"/>
          <p:nvPr/>
        </p:nvSpPr>
        <p:spPr>
          <a:xfrm>
            <a:off x="6228571" y="5108898"/>
            <a:ext cx="5449079" cy="461665"/>
          </a:xfrm>
          <a:prstGeom prst="rect">
            <a:avLst/>
          </a:prstGeom>
          <a:noFill/>
        </p:spPr>
        <p:txBody>
          <a:bodyPr wrap="square">
            <a:spAutoFit/>
          </a:bodyPr>
          <a:lstStyle/>
          <a:p>
            <a:r>
              <a:rPr lang="en-US" sz="1200">
                <a:solidFill>
                  <a:prstClr val="black">
                    <a:lumMod val="75000"/>
                    <a:lumOff val="25000"/>
                  </a:prstClr>
                </a:solidFill>
                <a:latin typeface="Segoe UI" panose="020B0502040204020203" pitchFamily="34" charset="0"/>
                <a:cs typeface="Segoe UI" panose="020B0502040204020203" pitchFamily="34" charset="0"/>
              </a:rPr>
              <a:t>Figure The Explained and Unexplained Components of a Twofold Blinder-Oaxaca Decomposition of Safe Group 0 vs. Risk Group 1 Gap</a:t>
            </a:r>
          </a:p>
        </p:txBody>
      </p:sp>
      <p:pic>
        <p:nvPicPr>
          <p:cNvPr id="9" name="Picture 8">
            <a:extLst>
              <a:ext uri="{FF2B5EF4-FFF2-40B4-BE49-F238E27FC236}">
                <a16:creationId xmlns:a16="http://schemas.microsoft.com/office/drawing/2014/main" id="{B1025B1E-7F7C-43F4-8340-D12CD52DEB14}"/>
              </a:ext>
            </a:extLst>
          </p:cNvPr>
          <p:cNvPicPr>
            <a:picLocks noChangeAspect="1"/>
          </p:cNvPicPr>
          <p:nvPr/>
        </p:nvPicPr>
        <p:blipFill>
          <a:blip r:embed="rId4"/>
          <a:stretch>
            <a:fillRect/>
          </a:stretch>
        </p:blipFill>
        <p:spPr>
          <a:xfrm>
            <a:off x="241947" y="2429897"/>
            <a:ext cx="5854053" cy="2415265"/>
          </a:xfrm>
          <a:prstGeom prst="rect">
            <a:avLst/>
          </a:prstGeom>
        </p:spPr>
      </p:pic>
      <p:pic>
        <p:nvPicPr>
          <p:cNvPr id="12" name="Picture 11">
            <a:extLst>
              <a:ext uri="{FF2B5EF4-FFF2-40B4-BE49-F238E27FC236}">
                <a16:creationId xmlns:a16="http://schemas.microsoft.com/office/drawing/2014/main" id="{661B4BDE-8556-4E87-B079-23E8A24E03B7}"/>
              </a:ext>
            </a:extLst>
          </p:cNvPr>
          <p:cNvPicPr>
            <a:picLocks noChangeAspect="1"/>
          </p:cNvPicPr>
          <p:nvPr/>
        </p:nvPicPr>
        <p:blipFill>
          <a:blip r:embed="rId5"/>
          <a:stretch>
            <a:fillRect/>
          </a:stretch>
        </p:blipFill>
        <p:spPr>
          <a:xfrm>
            <a:off x="6359979" y="2473254"/>
            <a:ext cx="5518579" cy="2366767"/>
          </a:xfrm>
          <a:prstGeom prst="rect">
            <a:avLst/>
          </a:prstGeom>
        </p:spPr>
      </p:pic>
    </p:spTree>
    <p:extLst>
      <p:ext uri="{BB962C8B-B14F-4D97-AF65-F5344CB8AC3E}">
        <p14:creationId xmlns:p14="http://schemas.microsoft.com/office/powerpoint/2010/main" val="356074483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4.3.3 The Household Composition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318874"/>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148248" y="1335164"/>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Blinder-Oaxaca decomposition</a:t>
            </a: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7" name="TextBox 16">
            <a:extLst>
              <a:ext uri="{FF2B5EF4-FFF2-40B4-BE49-F238E27FC236}">
                <a16:creationId xmlns:a16="http://schemas.microsoft.com/office/drawing/2014/main" id="{E56F60A0-D77A-4A18-8D70-A32BB354160B}"/>
              </a:ext>
            </a:extLst>
          </p:cNvPr>
          <p:cNvSpPr txBox="1"/>
          <p:nvPr/>
        </p:nvSpPr>
        <p:spPr>
          <a:xfrm>
            <a:off x="411413" y="2082301"/>
            <a:ext cx="11666287" cy="4524315"/>
          </a:xfrm>
          <a:prstGeom prst="rect">
            <a:avLst/>
          </a:prstGeom>
          <a:noFill/>
        </p:spPr>
        <p:txBody>
          <a:bodyPr wrap="square">
            <a:spAutoFit/>
          </a:bodyPr>
          <a:lstStyle/>
          <a:p>
            <a:pPr marL="285750" indent="-285750">
              <a:buFont typeface="Arial" panose="020B0604020202020204" pitchFamily="34" charset="0"/>
              <a:buChar char="•"/>
            </a:pPr>
            <a:r>
              <a:rPr lang="en-US" sz="1600" dirty="0"/>
              <a:t>We have found that the uninsured percentage of females and that of males are highly correlated. But </a:t>
            </a:r>
            <a:r>
              <a:rPr lang="en-US" sz="1600" b="1" dirty="0"/>
              <a:t>the means of uninsured percentages of females are lower than the ones of males</a:t>
            </a:r>
            <a:r>
              <a:rPr lang="en-US" sz="1600" dirty="0"/>
              <a:t>. And the datasets of</a:t>
            </a:r>
            <a:r>
              <a:rPr lang="zh-CN" altLang="en-US" sz="1600" dirty="0"/>
              <a:t> </a:t>
            </a:r>
            <a:r>
              <a:rPr lang="en-US" altLang="zh-CN" sz="1600" dirty="0"/>
              <a:t>the</a:t>
            </a:r>
            <a:r>
              <a:rPr lang="zh-CN" altLang="en-US" sz="1600" dirty="0"/>
              <a:t> </a:t>
            </a:r>
            <a:r>
              <a:rPr lang="en-US" altLang="zh-CN" sz="1600" dirty="0"/>
              <a:t>project</a:t>
            </a:r>
            <a:r>
              <a:rPr lang="zh-CN" altLang="en-US" sz="1600" dirty="0"/>
              <a:t> </a:t>
            </a:r>
            <a:r>
              <a:rPr lang="en-US" sz="1600" dirty="0"/>
              <a:t>provide information at the census tract level. I hold that </a:t>
            </a:r>
            <a:r>
              <a:rPr lang="en-US" sz="1600" b="1" dirty="0"/>
              <a:t>health inequity stems from income inequity </a:t>
            </a:r>
            <a:r>
              <a:rPr lang="en-US" sz="1600" dirty="0"/>
              <a:t>rather than discrimination on sex here. All of the influencing factors affect uninsured percentage by tracts in both groups except the factor of uninsured percent of age 65 years and older because people aged 65 years and older benefit from US Medicare and are not impacted by the tracts they live in. </a:t>
            </a:r>
          </a:p>
          <a:p>
            <a:endParaRPr lang="en-US" sz="1600" dirty="0"/>
          </a:p>
          <a:p>
            <a:pPr marL="285750" indent="-285750">
              <a:buFont typeface="Arial" panose="020B0604020202020204" pitchFamily="34" charset="0"/>
              <a:buChar char="•"/>
            </a:pPr>
            <a:r>
              <a:rPr lang="en-US" sz="1600" dirty="0"/>
              <a:t>The threefold decomposition result shows differences in the regression coefficients on the </a:t>
            </a:r>
            <a:r>
              <a:rPr lang="en-US" sz="1600" b="1" dirty="0"/>
              <a:t>uninsured percentage of people who are from19 to 64 years old or live in family households or family households!! In married-couple families </a:t>
            </a:r>
            <a:r>
              <a:rPr lang="en-US" sz="1600" dirty="0"/>
              <a:t>account for the decisive portions of the uninsured percentage by tracts gap.</a:t>
            </a:r>
          </a:p>
          <a:p>
            <a:endParaRPr lang="en-US" sz="1600" dirty="0"/>
          </a:p>
          <a:p>
            <a:pPr marL="285750" indent="-285750">
              <a:buFont typeface="Arial" panose="020B0604020202020204" pitchFamily="34" charset="0"/>
              <a:buChar char="•"/>
            </a:pPr>
            <a:r>
              <a:rPr lang="en-US" sz="1600" dirty="0"/>
              <a:t>Twofold decomposition results demonstrate that the returns to the </a:t>
            </a:r>
            <a:r>
              <a:rPr lang="en-US" sz="1600" b="1" dirty="0"/>
              <a:t>uninsured percentage of people who are from19 to 64 years old or live in family households or family households!! In married-couple families </a:t>
            </a:r>
            <a:r>
              <a:rPr lang="en-US" sz="1600" dirty="0"/>
              <a:t>are more significant for the risk group than for the safe group. </a:t>
            </a:r>
          </a:p>
          <a:p>
            <a:endParaRPr lang="en-US" sz="1600" dirty="0"/>
          </a:p>
          <a:p>
            <a:pPr marL="285750" indent="-285750">
              <a:buFont typeface="Arial" panose="020B0604020202020204" pitchFamily="34" charset="0"/>
              <a:buChar char="•"/>
            </a:pPr>
            <a:r>
              <a:rPr lang="en-US" sz="1600" dirty="0"/>
              <a:t>Those results make some intuitive sense if we interpret the </a:t>
            </a:r>
            <a:r>
              <a:rPr lang="en-US" sz="1600" b="1" dirty="0"/>
              <a:t>uninsured percentage of people who are from19 to 64 years old </a:t>
            </a:r>
            <a:r>
              <a:rPr lang="en-US" sz="1600" dirty="0"/>
              <a:t>or</a:t>
            </a:r>
            <a:r>
              <a:rPr lang="en-US" sz="1600" b="1" dirty="0"/>
              <a:t> live in family households </a:t>
            </a:r>
            <a:r>
              <a:rPr lang="en-US" sz="1600" dirty="0"/>
              <a:t>as potentially picking up the effect of the health insurance market in Salt Lake County experience. </a:t>
            </a:r>
          </a:p>
        </p:txBody>
      </p:sp>
    </p:spTree>
    <p:extLst>
      <p:ext uri="{BB962C8B-B14F-4D97-AF65-F5344CB8AC3E}">
        <p14:creationId xmlns:p14="http://schemas.microsoft.com/office/powerpoint/2010/main" val="12605319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dirty="0"/>
              <a:t>4.4.1 The Complete (ADI)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44256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245743" y="1441075"/>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Descriptive Statistics of the Complete (ADI) Model (%)</a:t>
            </a:r>
          </a:p>
          <a:p>
            <a:pPr marL="0" indent="0" algn="just">
              <a:lnSpc>
                <a:spcPct val="130000"/>
              </a:lnSpc>
              <a:buNone/>
              <a:defRPr/>
            </a:pPr>
            <a:endParaRPr lang="en-US" altLang="zh-CN" sz="1600" b="1">
              <a:solidFill>
                <a:schemeClr val="accent2">
                  <a:lumMod val="75000"/>
                </a:scheme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1" name="TextBox 10">
            <a:extLst>
              <a:ext uri="{FF2B5EF4-FFF2-40B4-BE49-F238E27FC236}">
                <a16:creationId xmlns:a16="http://schemas.microsoft.com/office/drawing/2014/main" id="{F3B0648A-3DBC-42CB-89F1-B7F1C80B912D}"/>
              </a:ext>
            </a:extLst>
          </p:cNvPr>
          <p:cNvSpPr txBox="1"/>
          <p:nvPr/>
        </p:nvSpPr>
        <p:spPr>
          <a:xfrm>
            <a:off x="676077" y="1968635"/>
            <a:ext cx="10715945" cy="1077218"/>
          </a:xfrm>
          <a:prstGeom prst="rect">
            <a:avLst/>
          </a:prstGeom>
          <a:noFill/>
        </p:spPr>
        <p:txBody>
          <a:bodyPr wrap="square">
            <a:spAutoFit/>
          </a:bodyPr>
          <a:lstStyle/>
          <a:p>
            <a:pPr marL="285750" indent="-285750">
              <a:buFont typeface="Arial" panose="020B0604020202020204" pitchFamily="34" charset="0"/>
              <a:buChar char="•"/>
            </a:pPr>
            <a:r>
              <a:rPr lang="en-US" sz="1600" dirty="0"/>
              <a:t>Complete (ADI) Model contains all of the influencing factors included in the models above (minority status model, socioeconomic status model, household composition model). And I added ADI80, which indicates the most disadvantaged neighborhood groups as group 1 and others as 0. In this model, we have 209 tracts because there is a missing value in ADI state rank.</a:t>
            </a:r>
          </a:p>
        </p:txBody>
      </p:sp>
      <p:sp>
        <p:nvSpPr>
          <p:cNvPr id="14" name="TextBox 13">
            <a:extLst>
              <a:ext uri="{FF2B5EF4-FFF2-40B4-BE49-F238E27FC236}">
                <a16:creationId xmlns:a16="http://schemas.microsoft.com/office/drawing/2014/main" id="{82B9BE65-2221-45B3-94A3-1CE96AC59BB9}"/>
              </a:ext>
            </a:extLst>
          </p:cNvPr>
          <p:cNvSpPr txBox="1"/>
          <p:nvPr/>
        </p:nvSpPr>
        <p:spPr>
          <a:xfrm>
            <a:off x="676077" y="4614319"/>
            <a:ext cx="11007015" cy="1569660"/>
          </a:xfrm>
          <a:prstGeom prst="rect">
            <a:avLst/>
          </a:prstGeom>
          <a:noFill/>
        </p:spPr>
        <p:txBody>
          <a:bodyPr wrap="square">
            <a:spAutoFit/>
          </a:bodyPr>
          <a:lstStyle/>
          <a:p>
            <a:pPr marL="285750" indent="-285750">
              <a:buFont typeface="Arial" panose="020B0604020202020204" pitchFamily="34" charset="0"/>
              <a:buChar char="•"/>
            </a:pPr>
            <a:r>
              <a:rPr lang="en-US" sz="1600" dirty="0"/>
              <a:t>We can find that the most disadvantaged neighborhood tracts are highly correlated with the risk tracts with a high uninsured percentage. The means in ADI state rank and ADI80 are higher in group 1 than in group 0. And the higher values in ADI mean more disadvantaged neighborhood tracts. There are 167 tracts in the safe group 0 and 42 tracts in the risk group 1. And we observe that there are 39 most disadvantaged neighborhood tracts and 170 other tracts. The numbers of tracts in different classifications are very close. And the means of tracts in different classifications/groups are very close too.</a:t>
            </a:r>
          </a:p>
        </p:txBody>
      </p:sp>
      <p:pic>
        <p:nvPicPr>
          <p:cNvPr id="8" name="Picture 7">
            <a:extLst>
              <a:ext uri="{FF2B5EF4-FFF2-40B4-BE49-F238E27FC236}">
                <a16:creationId xmlns:a16="http://schemas.microsoft.com/office/drawing/2014/main" id="{2D843EA7-DF1D-429F-8DC3-C6D475ABB794}"/>
              </a:ext>
            </a:extLst>
          </p:cNvPr>
          <p:cNvPicPr>
            <a:picLocks noChangeAspect="1"/>
          </p:cNvPicPr>
          <p:nvPr/>
        </p:nvPicPr>
        <p:blipFill>
          <a:blip r:embed="rId4"/>
          <a:stretch>
            <a:fillRect/>
          </a:stretch>
        </p:blipFill>
        <p:spPr>
          <a:xfrm>
            <a:off x="765104" y="3268440"/>
            <a:ext cx="5414480" cy="793204"/>
          </a:xfrm>
          <a:prstGeom prst="rect">
            <a:avLst/>
          </a:prstGeom>
        </p:spPr>
      </p:pic>
      <p:pic>
        <p:nvPicPr>
          <p:cNvPr id="10" name="Picture 9">
            <a:extLst>
              <a:ext uri="{FF2B5EF4-FFF2-40B4-BE49-F238E27FC236}">
                <a16:creationId xmlns:a16="http://schemas.microsoft.com/office/drawing/2014/main" id="{A4CFFB17-3326-41D4-8BE0-95E16EB7C4CA}"/>
              </a:ext>
            </a:extLst>
          </p:cNvPr>
          <p:cNvPicPr>
            <a:picLocks noChangeAspect="1"/>
          </p:cNvPicPr>
          <p:nvPr/>
        </p:nvPicPr>
        <p:blipFill>
          <a:blip r:embed="rId5"/>
          <a:stretch>
            <a:fillRect/>
          </a:stretch>
        </p:blipFill>
        <p:spPr>
          <a:xfrm>
            <a:off x="6343648" y="3274060"/>
            <a:ext cx="5466417" cy="787584"/>
          </a:xfrm>
          <a:prstGeom prst="rect">
            <a:avLst/>
          </a:prstGeom>
        </p:spPr>
      </p:pic>
    </p:spTree>
    <p:extLst>
      <p:ext uri="{BB962C8B-B14F-4D97-AF65-F5344CB8AC3E}">
        <p14:creationId xmlns:p14="http://schemas.microsoft.com/office/powerpoint/2010/main" val="299699666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a:t>4.4.2 The Complete (ADI)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442561"/>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2</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245743" y="1441075"/>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dirty="0">
                <a:solidFill>
                  <a:schemeClr val="accent2">
                    <a:lumMod val="75000"/>
                  </a:schemeClr>
                </a:solidFill>
                <a:latin typeface="Segoe UI" panose="020B0502040204020203" pitchFamily="34" charset="0"/>
                <a:cs typeface="Segoe UI" panose="020B0502040204020203" pitchFamily="34" charset="0"/>
              </a:rPr>
              <a:t>Linear Regression</a:t>
            </a:r>
          </a:p>
          <a:p>
            <a:pPr marL="0" indent="0" algn="just">
              <a:lnSpc>
                <a:spcPct val="130000"/>
              </a:lnSpc>
              <a:buNone/>
              <a:defRPr/>
            </a:pPr>
            <a:endParaRPr lang="en-US" altLang="zh-CN" sz="1600" b="1" dirty="0">
              <a:solidFill>
                <a:schemeClr val="accent2">
                  <a:lumMod val="75000"/>
                </a:schemeClr>
              </a:solidFill>
              <a:latin typeface="Segoe UI" panose="020B0502040204020203" pitchFamily="34" charset="0"/>
              <a:cs typeface="Segoe UI" panose="020B0502040204020203" pitchFamily="34" charset="0"/>
            </a:endParaRP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1" name="TextBox 10">
            <a:extLst>
              <a:ext uri="{FF2B5EF4-FFF2-40B4-BE49-F238E27FC236}">
                <a16:creationId xmlns:a16="http://schemas.microsoft.com/office/drawing/2014/main" id="{F3B0648A-3DBC-42CB-89F1-B7F1C80B912D}"/>
              </a:ext>
            </a:extLst>
          </p:cNvPr>
          <p:cNvSpPr txBox="1"/>
          <p:nvPr/>
        </p:nvSpPr>
        <p:spPr>
          <a:xfrm>
            <a:off x="676077" y="1968635"/>
            <a:ext cx="10715945" cy="584775"/>
          </a:xfrm>
          <a:prstGeom prst="rect">
            <a:avLst/>
          </a:prstGeom>
          <a:noFill/>
        </p:spPr>
        <p:txBody>
          <a:bodyPr wrap="square">
            <a:spAutoFit/>
          </a:bodyPr>
          <a:lstStyle/>
          <a:p>
            <a:pPr marL="285750" indent="-285750">
              <a:buFont typeface="Arial" panose="020B0604020202020204" pitchFamily="34" charset="0"/>
              <a:buChar char="•"/>
            </a:pPr>
            <a:r>
              <a:rPr lang="en-US" sz="1600"/>
              <a:t>This is the linear regression results of the complete (ADI) model after I applied the method of the relative importance of regressors in linear models and the Box-Cox transformation. </a:t>
            </a:r>
          </a:p>
        </p:txBody>
      </p:sp>
      <p:sp>
        <p:nvSpPr>
          <p:cNvPr id="14" name="TextBox 13">
            <a:extLst>
              <a:ext uri="{FF2B5EF4-FFF2-40B4-BE49-F238E27FC236}">
                <a16:creationId xmlns:a16="http://schemas.microsoft.com/office/drawing/2014/main" id="{82B9BE65-2221-45B3-94A3-1CE96AC59BB9}"/>
              </a:ext>
            </a:extLst>
          </p:cNvPr>
          <p:cNvSpPr txBox="1"/>
          <p:nvPr/>
        </p:nvSpPr>
        <p:spPr>
          <a:xfrm>
            <a:off x="749554" y="4916656"/>
            <a:ext cx="11039673" cy="830997"/>
          </a:xfrm>
          <a:prstGeom prst="rect">
            <a:avLst/>
          </a:prstGeom>
          <a:noFill/>
        </p:spPr>
        <p:txBody>
          <a:bodyPr wrap="square">
            <a:spAutoFit/>
          </a:bodyPr>
          <a:lstStyle/>
          <a:p>
            <a:pPr marL="285750" indent="-285750">
              <a:buFont typeface="Arial" panose="020B0604020202020204" pitchFamily="34" charset="0"/>
              <a:buChar char="•"/>
            </a:pPr>
            <a:r>
              <a:rPr lang="en-US" sz="1600"/>
              <a:t>All of the influencing factors affect uninsured percent by tracts.</a:t>
            </a:r>
          </a:p>
          <a:p>
            <a:pPr marL="285750" indent="-285750">
              <a:buFont typeface="Arial" panose="020B0604020202020204" pitchFamily="34" charset="0"/>
              <a:buChar char="•"/>
            </a:pPr>
            <a:r>
              <a:rPr lang="en-US" sz="1600"/>
              <a:t>F-statistic p-values mean that the regression model fits the data better than the model with no independent variables.</a:t>
            </a:r>
          </a:p>
          <a:p>
            <a:pPr marL="285750" indent="-285750">
              <a:buFont typeface="Arial" panose="020B0604020202020204" pitchFamily="34" charset="0"/>
              <a:buChar char="•"/>
            </a:pPr>
            <a:r>
              <a:rPr lang="en-US" sz="1600"/>
              <a:t>The values of adjusted R-squared show Goodness-of-fit.</a:t>
            </a:r>
          </a:p>
        </p:txBody>
      </p:sp>
      <p:pic>
        <p:nvPicPr>
          <p:cNvPr id="9" name="Picture 8">
            <a:extLst>
              <a:ext uri="{FF2B5EF4-FFF2-40B4-BE49-F238E27FC236}">
                <a16:creationId xmlns:a16="http://schemas.microsoft.com/office/drawing/2014/main" id="{6D2D4C6C-45C1-4164-A405-BFEE69081CBC}"/>
              </a:ext>
            </a:extLst>
          </p:cNvPr>
          <p:cNvPicPr>
            <a:picLocks noChangeAspect="1"/>
          </p:cNvPicPr>
          <p:nvPr/>
        </p:nvPicPr>
        <p:blipFill>
          <a:blip r:embed="rId4"/>
          <a:stretch>
            <a:fillRect/>
          </a:stretch>
        </p:blipFill>
        <p:spPr>
          <a:xfrm>
            <a:off x="256439" y="2717823"/>
            <a:ext cx="5930817" cy="1821520"/>
          </a:xfrm>
          <a:prstGeom prst="rect">
            <a:avLst/>
          </a:prstGeom>
        </p:spPr>
      </p:pic>
      <p:pic>
        <p:nvPicPr>
          <p:cNvPr id="15" name="Picture 14">
            <a:extLst>
              <a:ext uri="{FF2B5EF4-FFF2-40B4-BE49-F238E27FC236}">
                <a16:creationId xmlns:a16="http://schemas.microsoft.com/office/drawing/2014/main" id="{3B1F5978-AB85-424A-BF0A-686D3BAD5F55}"/>
              </a:ext>
            </a:extLst>
          </p:cNvPr>
          <p:cNvPicPr>
            <a:picLocks noChangeAspect="1"/>
          </p:cNvPicPr>
          <p:nvPr/>
        </p:nvPicPr>
        <p:blipFill>
          <a:blip r:embed="rId5"/>
          <a:stretch>
            <a:fillRect/>
          </a:stretch>
        </p:blipFill>
        <p:spPr>
          <a:xfrm>
            <a:off x="6417130" y="2700161"/>
            <a:ext cx="5518432" cy="1898060"/>
          </a:xfrm>
          <a:prstGeom prst="rect">
            <a:avLst/>
          </a:prstGeom>
        </p:spPr>
      </p:pic>
    </p:spTree>
    <p:extLst>
      <p:ext uri="{BB962C8B-B14F-4D97-AF65-F5344CB8AC3E}">
        <p14:creationId xmlns:p14="http://schemas.microsoft.com/office/powerpoint/2010/main" val="101239110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en-US" b="1" dirty="0"/>
              <a:t>4.4.3 The Complete (ADI) Model</a:t>
            </a:r>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318874"/>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148248" y="1335164"/>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Blinder-Oaxaca decomposition</a:t>
            </a: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5" name="TextBox 14">
            <a:extLst>
              <a:ext uri="{FF2B5EF4-FFF2-40B4-BE49-F238E27FC236}">
                <a16:creationId xmlns:a16="http://schemas.microsoft.com/office/drawing/2014/main" id="{16C8C438-12A3-4E30-810B-E32EE4F0A711}"/>
              </a:ext>
            </a:extLst>
          </p:cNvPr>
          <p:cNvSpPr txBox="1"/>
          <p:nvPr/>
        </p:nvSpPr>
        <p:spPr>
          <a:xfrm>
            <a:off x="431041" y="6178537"/>
            <a:ext cx="5255856" cy="276999"/>
          </a:xfrm>
          <a:prstGeom prst="rect">
            <a:avLst/>
          </a:prstGeom>
          <a:noFill/>
        </p:spPr>
        <p:txBody>
          <a:bodyPr wrap="square">
            <a:spAutoFit/>
          </a:bodyPr>
          <a:lstStyle/>
          <a:p>
            <a:r>
              <a:rPr lang="en-US" sz="1200">
                <a:solidFill>
                  <a:prstClr val="black">
                    <a:lumMod val="75000"/>
                    <a:lumOff val="25000"/>
                  </a:prstClr>
                </a:solidFill>
                <a:latin typeface="Segoe UI" panose="020B0502040204020203" pitchFamily="34" charset="0"/>
                <a:cs typeface="Segoe UI" panose="020B0502040204020203" pitchFamily="34" charset="0"/>
              </a:rPr>
              <a:t>Figure Plot of the Threefold Decomposition of The Complete (ADI) Model</a:t>
            </a:r>
          </a:p>
        </p:txBody>
      </p:sp>
      <p:sp>
        <p:nvSpPr>
          <p:cNvPr id="18" name="TextBox 17">
            <a:extLst>
              <a:ext uri="{FF2B5EF4-FFF2-40B4-BE49-F238E27FC236}">
                <a16:creationId xmlns:a16="http://schemas.microsoft.com/office/drawing/2014/main" id="{062271A0-0D13-4371-A038-BF4C98589523}"/>
              </a:ext>
            </a:extLst>
          </p:cNvPr>
          <p:cNvSpPr txBox="1"/>
          <p:nvPr/>
        </p:nvSpPr>
        <p:spPr>
          <a:xfrm>
            <a:off x="6678498" y="6110418"/>
            <a:ext cx="5449079" cy="461665"/>
          </a:xfrm>
          <a:prstGeom prst="rect">
            <a:avLst/>
          </a:prstGeom>
          <a:noFill/>
        </p:spPr>
        <p:txBody>
          <a:bodyPr wrap="square">
            <a:spAutoFit/>
          </a:bodyPr>
          <a:lstStyle/>
          <a:p>
            <a:r>
              <a:rPr lang="en-US" sz="1200">
                <a:solidFill>
                  <a:prstClr val="black">
                    <a:lumMod val="75000"/>
                    <a:lumOff val="25000"/>
                  </a:prstClr>
                </a:solidFill>
                <a:latin typeface="Segoe UI" panose="020B0502040204020203" pitchFamily="34" charset="0"/>
                <a:cs typeface="Segoe UI" panose="020B0502040204020203" pitchFamily="34" charset="0"/>
              </a:rPr>
              <a:t>Figure The Explained and Unexplained Components of a Twofold Blinder-Oaxaca Decomposition of Safe Group 0 vs. Risk Group 1 Gap</a:t>
            </a:r>
          </a:p>
        </p:txBody>
      </p:sp>
      <p:pic>
        <p:nvPicPr>
          <p:cNvPr id="8" name="Picture 7">
            <a:extLst>
              <a:ext uri="{FF2B5EF4-FFF2-40B4-BE49-F238E27FC236}">
                <a16:creationId xmlns:a16="http://schemas.microsoft.com/office/drawing/2014/main" id="{116EA6A9-722A-4F3D-8019-493FDDCEBA36}"/>
              </a:ext>
            </a:extLst>
          </p:cNvPr>
          <p:cNvPicPr>
            <a:picLocks noChangeAspect="1"/>
          </p:cNvPicPr>
          <p:nvPr/>
        </p:nvPicPr>
        <p:blipFill>
          <a:blip r:embed="rId4"/>
          <a:stretch>
            <a:fillRect/>
          </a:stretch>
        </p:blipFill>
        <p:spPr>
          <a:xfrm>
            <a:off x="604434" y="1862724"/>
            <a:ext cx="4909070" cy="4181801"/>
          </a:xfrm>
          <a:prstGeom prst="rect">
            <a:avLst/>
          </a:prstGeom>
        </p:spPr>
      </p:pic>
      <p:pic>
        <p:nvPicPr>
          <p:cNvPr id="11" name="Picture 10">
            <a:extLst>
              <a:ext uri="{FF2B5EF4-FFF2-40B4-BE49-F238E27FC236}">
                <a16:creationId xmlns:a16="http://schemas.microsoft.com/office/drawing/2014/main" id="{E0279970-EC9F-4DA0-AF62-C445CC812CE6}"/>
              </a:ext>
            </a:extLst>
          </p:cNvPr>
          <p:cNvPicPr>
            <a:picLocks noChangeAspect="1"/>
          </p:cNvPicPr>
          <p:nvPr/>
        </p:nvPicPr>
        <p:blipFill>
          <a:blip r:embed="rId5"/>
          <a:stretch>
            <a:fillRect/>
          </a:stretch>
        </p:blipFill>
        <p:spPr>
          <a:xfrm>
            <a:off x="6678498" y="1862723"/>
            <a:ext cx="4943581" cy="4181801"/>
          </a:xfrm>
          <a:prstGeom prst="rect">
            <a:avLst/>
          </a:prstGeom>
        </p:spPr>
      </p:pic>
    </p:spTree>
    <p:extLst>
      <p:ext uri="{BB962C8B-B14F-4D97-AF65-F5344CB8AC3E}">
        <p14:creationId xmlns:p14="http://schemas.microsoft.com/office/powerpoint/2010/main" val="159036354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normAutofit/>
          </a:bodyPr>
          <a:lstStyle/>
          <a:p>
            <a:r>
              <a:rPr lang="it-IT" b="1"/>
              <a:t>4.4.3 The Complete (ADI) Model</a:t>
            </a:r>
            <a:endParaRPr lang="en-US" b="1"/>
          </a:p>
        </p:txBody>
      </p:sp>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604434" y="1318874"/>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3</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148248" y="1335164"/>
            <a:ext cx="10632815" cy="105512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defRPr/>
            </a:pPr>
            <a:r>
              <a:rPr lang="en-US" altLang="zh-CN" sz="1600" b="1">
                <a:solidFill>
                  <a:schemeClr val="accent2">
                    <a:lumMod val="75000"/>
                  </a:schemeClr>
                </a:solidFill>
                <a:latin typeface="Segoe UI" panose="020B0502040204020203" pitchFamily="34" charset="0"/>
                <a:cs typeface="Segoe UI" panose="020B0502040204020203" pitchFamily="34" charset="0"/>
              </a:rPr>
              <a:t>Blinder-Oaxaca decomposition</a:t>
            </a:r>
          </a:p>
        </p:txBody>
      </p:sp>
      <p:pic>
        <p:nvPicPr>
          <p:cNvPr id="23" name="Picture 22">
            <a:extLst>
              <a:ext uri="{FF2B5EF4-FFF2-40B4-BE49-F238E27FC236}">
                <a16:creationId xmlns:a16="http://schemas.microsoft.com/office/drawing/2014/main" id="{22ACBBE5-C0C1-4ED4-B3F3-B4CE99FD3A14}"/>
              </a:ext>
            </a:extLst>
          </p:cNvPr>
          <p:cNvPicPr>
            <a:picLocks noChangeAspect="1"/>
          </p:cNvPicPr>
          <p:nvPr/>
        </p:nvPicPr>
        <p:blipFill>
          <a:blip r:embed="rId3"/>
          <a:stretch>
            <a:fillRect/>
          </a:stretch>
        </p:blipFill>
        <p:spPr>
          <a:xfrm>
            <a:off x="9388929" y="262780"/>
            <a:ext cx="2489629" cy="933611"/>
          </a:xfrm>
          <a:prstGeom prst="rect">
            <a:avLst/>
          </a:prstGeom>
        </p:spPr>
      </p:pic>
      <p:sp>
        <p:nvSpPr>
          <p:cNvPr id="17" name="TextBox 16">
            <a:extLst>
              <a:ext uri="{FF2B5EF4-FFF2-40B4-BE49-F238E27FC236}">
                <a16:creationId xmlns:a16="http://schemas.microsoft.com/office/drawing/2014/main" id="{E56F60A0-D77A-4A18-8D70-A32BB354160B}"/>
              </a:ext>
            </a:extLst>
          </p:cNvPr>
          <p:cNvSpPr txBox="1"/>
          <p:nvPr/>
        </p:nvSpPr>
        <p:spPr>
          <a:xfrm>
            <a:off x="410937" y="1745002"/>
            <a:ext cx="11666287" cy="4924425"/>
          </a:xfrm>
          <a:prstGeom prst="rect">
            <a:avLst/>
          </a:prstGeom>
          <a:noFill/>
        </p:spPr>
        <p:txBody>
          <a:bodyPr wrap="square" lIns="91440" tIns="45720" rIns="91440" bIns="45720" anchor="t">
            <a:spAutoFit/>
          </a:bodyPr>
          <a:lstStyle/>
          <a:p>
            <a:pPr marL="342900" indent="-342900">
              <a:spcAft>
                <a:spcPts val="600"/>
              </a:spcAft>
              <a:buAutoNum type="arabicPeriod"/>
            </a:pPr>
            <a:r>
              <a:rPr lang="en-US" sz="1600" dirty="0"/>
              <a:t>We have found apparent health disparities in the complete model. </a:t>
            </a:r>
            <a:r>
              <a:rPr lang="en-US" sz="1600" b="1" dirty="0"/>
              <a:t>Threefold decomposition </a:t>
            </a:r>
            <a:r>
              <a:rPr lang="en-US" sz="1600" dirty="0"/>
              <a:t>result shows that differences in the regression coefficients on </a:t>
            </a:r>
            <a:r>
              <a:rPr lang="en-US" sz="1600" b="1" dirty="0"/>
              <a:t>the uninsured percentage of white alone</a:t>
            </a:r>
            <a:r>
              <a:rPr lang="en-US" sz="1600" dirty="0"/>
              <a:t>, </a:t>
            </a:r>
            <a:r>
              <a:rPr lang="en-US" sz="1600" b="1" dirty="0"/>
              <a:t>uninsured percentages of Bachelor's degree or higher</a:t>
            </a:r>
            <a:r>
              <a:rPr lang="en-US" sz="1600" dirty="0"/>
              <a:t>, </a:t>
            </a:r>
            <a:r>
              <a:rPr lang="en-US" sz="1600" b="1" dirty="0"/>
              <a:t>uninsured percent of people who are native-born</a:t>
            </a:r>
            <a:r>
              <a:rPr lang="en-US" sz="1600" dirty="0"/>
              <a:t> or </a:t>
            </a:r>
            <a:r>
              <a:rPr lang="en-US" sz="1600" b="1" dirty="0"/>
              <a:t>age from 19 to 64</a:t>
            </a:r>
            <a:r>
              <a:rPr lang="en-US" sz="1600" dirty="0"/>
              <a:t>, or </a:t>
            </a:r>
            <a:r>
              <a:rPr lang="en-US" sz="1600" b="1" dirty="0"/>
              <a:t>live in family households </a:t>
            </a:r>
            <a:r>
              <a:rPr lang="en-US" sz="1600" dirty="0"/>
              <a:t>or </a:t>
            </a:r>
            <a:r>
              <a:rPr lang="en-US" sz="1600" b="1" dirty="0"/>
              <a:t>have full-time work or less than full-time work </a:t>
            </a:r>
            <a:r>
              <a:rPr lang="en-US" sz="1600" dirty="0"/>
              <a:t>account for the portions of the uninsured percentage by tracts gap in the complete model. </a:t>
            </a:r>
            <a:r>
              <a:rPr lang="en-US" sz="1600" b="1" dirty="0"/>
              <a:t>Twofold decomposition </a:t>
            </a:r>
            <a:r>
              <a:rPr lang="en-US" sz="1600" dirty="0"/>
              <a:t>results show that the returns to the </a:t>
            </a:r>
            <a:r>
              <a:rPr lang="en-US" sz="1600" b="1" dirty="0"/>
              <a:t>uninsured percentage of white alone</a:t>
            </a:r>
            <a:r>
              <a:rPr lang="en-US" sz="1600" dirty="0"/>
              <a:t>, </a:t>
            </a:r>
            <a:r>
              <a:rPr lang="en-US" sz="1600" b="1" dirty="0"/>
              <a:t>uninsured percentages of Bachelor's degree or higher</a:t>
            </a:r>
            <a:r>
              <a:rPr lang="en-US" sz="1600" dirty="0"/>
              <a:t>, </a:t>
            </a:r>
            <a:r>
              <a:rPr lang="en-US" sz="1600" b="1" dirty="0"/>
              <a:t>uninsured percent of people who are native-born </a:t>
            </a:r>
            <a:r>
              <a:rPr lang="en-US" sz="1600" dirty="0"/>
              <a:t>or </a:t>
            </a:r>
            <a:r>
              <a:rPr lang="en-US" sz="1600" b="1" dirty="0"/>
              <a:t>age from 19 to 64, or in family households, or have full-time work or less than full-time work </a:t>
            </a:r>
            <a:r>
              <a:rPr lang="en-US" sz="1600" dirty="0"/>
              <a:t>are greater for the risk group than for the safe group.</a:t>
            </a:r>
            <a:endParaRPr lang="en-US" dirty="0">
              <a:cs typeface="Segoe UI"/>
            </a:endParaRPr>
          </a:p>
          <a:p>
            <a:pPr marL="342900" indent="-342900">
              <a:spcAft>
                <a:spcPts val="600"/>
              </a:spcAft>
              <a:buAutoNum type="arabicPeriod"/>
            </a:pPr>
            <a:r>
              <a:rPr lang="en-US" sz="1600" dirty="0"/>
              <a:t>After comparing the minority status and language model, socioeconomic status model, household composition model with the complete model, I maintain that we interpret </a:t>
            </a:r>
            <a:r>
              <a:rPr lang="en-US" sz="1600" b="1" dirty="0"/>
              <a:t>the uninsured percentage of white alone, uninsured percentage of a native-born, uninsured percentage of worked full-time, uninsured percent of bachelor’s degree or higher </a:t>
            </a:r>
            <a:r>
              <a:rPr lang="en-US" sz="1600" dirty="0"/>
              <a:t>as potentially picking up the effect of the health insurance market in Salt Lake County experience. Other factors are the </a:t>
            </a:r>
            <a:r>
              <a:rPr lang="en-US" sz="1600" b="1" dirty="0"/>
              <a:t>uninsured percentage of people who are from19 to 64 years old or live in family households</a:t>
            </a:r>
            <a:r>
              <a:rPr lang="en-US" sz="1600" dirty="0"/>
              <a:t> have an impact on the gap of uninsured percentage by tracts in the risk group and the safe group.</a:t>
            </a:r>
            <a:endParaRPr lang="en-US" dirty="0">
              <a:cs typeface="Segoe UI"/>
            </a:endParaRPr>
          </a:p>
          <a:p>
            <a:pPr marL="342900" indent="-342900">
              <a:buAutoNum type="arabicPeriod"/>
            </a:pPr>
            <a:r>
              <a:rPr lang="en-US" sz="1600" dirty="0"/>
              <a:t>We notice that the </a:t>
            </a:r>
            <a:r>
              <a:rPr lang="en-US" sz="1600" b="1" dirty="0"/>
              <a:t>uninsured percentage of native-born, uninsured percentage of worked full-time, uninsured percentage of people in the range of 138 and 399 percent of the poverty threshold are highly correlated.</a:t>
            </a:r>
            <a:r>
              <a:rPr lang="en-US" sz="1600" dirty="0"/>
              <a:t> It suggests that if the uninsured percentage of full-time workers decreases, the uninsured percentage of people in the range of 138 and 399 percent of the poverty threshold goes down. Their fluctuations change the uninsured percentage of native-born in the same direction.</a:t>
            </a:r>
            <a:endParaRPr lang="en-US" sz="1600" dirty="0">
              <a:cs typeface="Segoe UI"/>
            </a:endParaRPr>
          </a:p>
        </p:txBody>
      </p:sp>
    </p:spTree>
    <p:extLst>
      <p:ext uri="{BB962C8B-B14F-4D97-AF65-F5344CB8AC3E}">
        <p14:creationId xmlns:p14="http://schemas.microsoft.com/office/powerpoint/2010/main" val="377147389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b="1"/>
              <a:t>1.1.2 Why the topic? </a:t>
            </a:r>
          </a:p>
        </p:txBody>
      </p:sp>
      <p:sp>
        <p:nvSpPr>
          <p:cNvPr id="5" name="Content Placeholder 4">
            <a:extLst>
              <a:ext uri="{FF2B5EF4-FFF2-40B4-BE49-F238E27FC236}">
                <a16:creationId xmlns:a16="http://schemas.microsoft.com/office/drawing/2014/main" id="{359812E1-43B5-4CF8-B350-0E6C00673F4D}"/>
              </a:ext>
            </a:extLst>
          </p:cNvPr>
          <p:cNvSpPr>
            <a:spLocks noGrp="1"/>
          </p:cNvSpPr>
          <p:nvPr>
            <p:ph idx="13"/>
          </p:nvPr>
        </p:nvSpPr>
        <p:spPr>
          <a:xfrm>
            <a:off x="4395537" y="1507069"/>
            <a:ext cx="5046211" cy="3522132"/>
          </a:xfrm>
        </p:spPr>
        <p:txBody>
          <a:bodyPr/>
          <a:lstStyle/>
          <a:p>
            <a:endParaRPr lang="en-AS"/>
          </a:p>
        </p:txBody>
      </p:sp>
      <p:sp>
        <p:nvSpPr>
          <p:cNvPr id="8" name="TextBox 7">
            <a:extLst>
              <a:ext uri="{FF2B5EF4-FFF2-40B4-BE49-F238E27FC236}">
                <a16:creationId xmlns:a16="http://schemas.microsoft.com/office/drawing/2014/main" id="{1012A5DC-90D1-428D-863A-339B85EF4D36}"/>
              </a:ext>
            </a:extLst>
          </p:cNvPr>
          <p:cNvSpPr txBox="1"/>
          <p:nvPr/>
        </p:nvSpPr>
        <p:spPr>
          <a:xfrm>
            <a:off x="6229176" y="5702618"/>
            <a:ext cx="3476625" cy="362903"/>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2FE46087-5762-4237-AC3D-3DA6360CA0B5}"/>
              </a:ext>
            </a:extLst>
          </p:cNvPr>
          <p:cNvSpPr txBox="1"/>
          <p:nvPr/>
        </p:nvSpPr>
        <p:spPr>
          <a:xfrm>
            <a:off x="1978074" y="5498865"/>
            <a:ext cx="7689684" cy="1133311"/>
          </a:xfrm>
          <a:prstGeom prst="rect">
            <a:avLst/>
          </a:prstGeom>
        </p:spPr>
        <p:txBody>
          <a:bodyPr vert="horz" wrap="square" lIns="91440" tIns="45720" rIns="91440" bIns="45720" rtlCol="0">
            <a:noAutofit/>
          </a:bodyPr>
          <a:lstStyle/>
          <a:p>
            <a:pPr algn="ctr">
              <a:lnSpc>
                <a:spcPct val="150000"/>
              </a:lnSpc>
            </a:pPr>
            <a:r>
              <a:rPr lang="en-US" altLang="zh-CN" sz="1100">
                <a:solidFill>
                  <a:schemeClr val="tx1">
                    <a:lumMod val="75000"/>
                    <a:lumOff val="25000"/>
                  </a:schemeClr>
                </a:solidFill>
                <a:latin typeface="微软雅黑" pitchFamily="34" charset="-122"/>
                <a:ea typeface="微软雅黑" pitchFamily="34" charset="-122"/>
              </a:rPr>
              <a:t>According to recent census data, Utah has 82,000 children without health insurance. An estimated 8.3% of children in Utah do not have health insurance, and the state ranks 46th — among the worst in the country — for rates of uninsured children. </a:t>
            </a:r>
          </a:p>
          <a:p>
            <a:pPr algn="ctr">
              <a:lnSpc>
                <a:spcPct val="150000"/>
              </a:lnSpc>
            </a:pPr>
            <a:r>
              <a:rPr lang="en-US" altLang="zh-CN" sz="1600">
                <a:solidFill>
                  <a:schemeClr val="tx1">
                    <a:lumMod val="75000"/>
                    <a:lumOff val="25000"/>
                  </a:schemeClr>
                </a:solidFill>
                <a:latin typeface="微软雅黑" pitchFamily="34" charset="-122"/>
                <a:ea typeface="微软雅黑" pitchFamily="34" charset="-122"/>
              </a:rPr>
              <a:t> </a:t>
            </a:r>
            <a:r>
              <a:rPr lang="en-US" altLang="zh-CN" sz="1100">
                <a:solidFill>
                  <a:schemeClr val="tx1">
                    <a:lumMod val="75000"/>
                    <a:lumOff val="25000"/>
                  </a:schemeClr>
                </a:solidFill>
                <a:latin typeface="微软雅黑" pitchFamily="34" charset="-122"/>
                <a:ea typeface="微软雅黑" pitchFamily="34" charset="-122"/>
              </a:rPr>
              <a:t>Source: </a:t>
            </a:r>
            <a:r>
              <a:rPr lang="en-US" altLang="zh-CN" sz="1100">
                <a:solidFill>
                  <a:schemeClr val="tx1">
                    <a:lumMod val="75000"/>
                    <a:lumOff val="25000"/>
                  </a:schemeClr>
                </a:solidFill>
                <a:latin typeface="微软雅黑" pitchFamily="34" charset="-122"/>
                <a:ea typeface="微软雅黑" pitchFamily="34" charset="-122"/>
                <a:hlinkClick r:id="rId3"/>
              </a:rPr>
              <a:t>Utah has one of the highest rates of uninsured kids. Could insuring them save taxpayers millions?</a:t>
            </a:r>
            <a:endParaRPr lang="en-US" altLang="zh-CN" sz="1100">
              <a:solidFill>
                <a:schemeClr val="tx1">
                  <a:lumMod val="75000"/>
                  <a:lumOff val="25000"/>
                </a:schemeClr>
              </a:solidFill>
              <a:latin typeface="微软雅黑" pitchFamily="34" charset="-122"/>
              <a:ea typeface="微软雅黑" pitchFamily="34" charset="-122"/>
            </a:endParaRPr>
          </a:p>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3A444FA-3E84-4061-958E-A140F7DFFA33}"/>
              </a:ext>
            </a:extLst>
          </p:cNvPr>
          <p:cNvSpPr txBox="1"/>
          <p:nvPr/>
        </p:nvSpPr>
        <p:spPr>
          <a:xfrm>
            <a:off x="1085850" y="1507068"/>
            <a:ext cx="3190875" cy="4659421"/>
          </a:xfrm>
          <a:prstGeom prst="rect">
            <a:avLst/>
          </a:prstGeom>
        </p:spPr>
        <p:txBody>
          <a:bodyPr vert="horz" wrap="square" lIns="91440" tIns="45720" rIns="91440" bIns="45720" rtlCol="0">
            <a:noAutofit/>
          </a:bodyPr>
          <a:lstStyle/>
          <a:p>
            <a:pPr marL="171450" indent="-171450" algn="l">
              <a:lnSpc>
                <a:spcPts val="1800"/>
              </a:lnSpc>
              <a:spcAft>
                <a:spcPts val="600"/>
              </a:spcAft>
              <a:buFont typeface="Arial" panose="020B0604020202020204" pitchFamily="34" charset="0"/>
              <a:buChar char="•"/>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09049310-E54A-46DC-ABC7-1256D7C4A2D9}"/>
              </a:ext>
            </a:extLst>
          </p:cNvPr>
          <p:cNvPicPr>
            <a:picLocks noChangeAspect="1"/>
          </p:cNvPicPr>
          <p:nvPr/>
        </p:nvPicPr>
        <p:blipFill>
          <a:blip r:embed="rId4"/>
          <a:stretch>
            <a:fillRect/>
          </a:stretch>
        </p:blipFill>
        <p:spPr>
          <a:xfrm>
            <a:off x="9441748" y="262780"/>
            <a:ext cx="2489629" cy="933611"/>
          </a:xfrm>
          <a:prstGeom prst="rect">
            <a:avLst/>
          </a:prstGeom>
        </p:spPr>
      </p:pic>
      <p:pic>
        <p:nvPicPr>
          <p:cNvPr id="10" name="Picture 9">
            <a:extLst>
              <a:ext uri="{FF2B5EF4-FFF2-40B4-BE49-F238E27FC236}">
                <a16:creationId xmlns:a16="http://schemas.microsoft.com/office/drawing/2014/main" id="{6017006C-57A6-4533-9CB7-94F5C09D111D}"/>
              </a:ext>
            </a:extLst>
          </p:cNvPr>
          <p:cNvPicPr>
            <a:picLocks noChangeAspect="1"/>
          </p:cNvPicPr>
          <p:nvPr/>
        </p:nvPicPr>
        <p:blipFill>
          <a:blip r:embed="rId5"/>
          <a:stretch>
            <a:fillRect/>
          </a:stretch>
        </p:blipFill>
        <p:spPr>
          <a:xfrm>
            <a:off x="1726565" y="1205719"/>
            <a:ext cx="8192703" cy="4395931"/>
          </a:xfrm>
          <a:prstGeom prst="rect">
            <a:avLst/>
          </a:prstGeom>
        </p:spPr>
      </p:pic>
    </p:spTree>
    <p:extLst>
      <p:ext uri="{BB962C8B-B14F-4D97-AF65-F5344CB8AC3E}">
        <p14:creationId xmlns:p14="http://schemas.microsoft.com/office/powerpoint/2010/main" val="385439644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5 Discussion</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75296" y="1647648"/>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5.1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56776" y="1721567"/>
            <a:ext cx="7507560"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We choose variables based on common sense. </a:t>
            </a:r>
          </a:p>
        </p:txBody>
      </p:sp>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75296" y="3043721"/>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5.2</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56775" y="3107078"/>
            <a:ext cx="7874953" cy="54977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dirty="0">
                <a:solidFill>
                  <a:schemeClr val="accent2">
                    <a:lumMod val="75000"/>
                  </a:schemeClr>
                </a:solidFill>
                <a:latin typeface="Segoe UI" panose="020B0502040204020203" pitchFamily="34" charset="0"/>
                <a:cs typeface="Segoe UI" panose="020B0502040204020203" pitchFamily="34" charset="0"/>
              </a:rPr>
              <a:t>Heteroscedasticity and Subjective Ideas of Data Transformation</a:t>
            </a: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1BA47083-A653-40B0-A669-DC45026A4E65}"/>
              </a:ext>
            </a:extLst>
          </p:cNvPr>
          <p:cNvSpPr txBox="1"/>
          <p:nvPr/>
        </p:nvSpPr>
        <p:spPr>
          <a:xfrm>
            <a:off x="541608" y="2192716"/>
            <a:ext cx="11459891" cy="661720"/>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600"/>
              <a:t>It is possible that other valuable factors are not collected in the project. </a:t>
            </a:r>
            <a:endParaRPr lang="en-US"/>
          </a:p>
          <a:p>
            <a:pPr marL="285750" indent="-285750">
              <a:buFont typeface="Arial" panose="020B0604020202020204" pitchFamily="34" charset="0"/>
              <a:buChar char="•"/>
            </a:pPr>
            <a:r>
              <a:rPr lang="en-US" sz="1600"/>
              <a:t>We haven’t found the uninsured percentages about career types from ACS 5.</a:t>
            </a:r>
          </a:p>
        </p:txBody>
      </p:sp>
      <p:sp>
        <p:nvSpPr>
          <p:cNvPr id="23" name="TextBox 22">
            <a:extLst>
              <a:ext uri="{FF2B5EF4-FFF2-40B4-BE49-F238E27FC236}">
                <a16:creationId xmlns:a16="http://schemas.microsoft.com/office/drawing/2014/main" id="{AD1CF5C2-B8B3-468C-A1A9-6AFC699192BB}"/>
              </a:ext>
            </a:extLst>
          </p:cNvPr>
          <p:cNvSpPr txBox="1"/>
          <p:nvPr/>
        </p:nvSpPr>
        <p:spPr>
          <a:xfrm>
            <a:off x="646939" y="3771896"/>
            <a:ext cx="11284438" cy="1154162"/>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600" dirty="0"/>
              <a:t>Because of heteroscedasticity and subjective ideas of data transformation, the results are not correct, although they look reasonable. </a:t>
            </a:r>
            <a:endParaRPr lang="en-US" dirty="0"/>
          </a:p>
          <a:p>
            <a:pPr marL="285750" indent="-285750">
              <a:spcAft>
                <a:spcPts val="600"/>
              </a:spcAft>
              <a:buFont typeface="Arial" panose="020B0604020202020204" pitchFamily="34" charset="0"/>
              <a:buChar char="•"/>
            </a:pPr>
            <a:r>
              <a:rPr lang="en-US" sz="1600" dirty="0"/>
              <a:t>In future work, we could make data analysis on segments, for example, the first 20th percentile of the dataset, the last 20th percentile of the dataset, and the middle between them, to avoid too many outliers and improve correctness.</a:t>
            </a:r>
            <a:endParaRPr lang="en-US" sz="1600" dirty="0">
              <a:cs typeface="Segoe UI"/>
            </a:endParaRPr>
          </a:p>
        </p:txBody>
      </p:sp>
    </p:spTree>
    <p:extLst>
      <p:ext uri="{BB962C8B-B14F-4D97-AF65-F5344CB8AC3E}">
        <p14:creationId xmlns:p14="http://schemas.microsoft.com/office/powerpoint/2010/main" val="114185340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475985" y="1623222"/>
            <a:ext cx="6876288" cy="640080"/>
          </a:xfrm>
        </p:spPr>
        <p:txBody>
          <a:bodyPr>
            <a:normAutofit/>
          </a:bodyPr>
          <a:lstStyle/>
          <a:p>
            <a:pPr algn="ctr"/>
            <a:r>
              <a:rPr lang="en-US">
                <a:latin typeface="Segoe UI Light" panose="020B0502040204020203" pitchFamily="34" charset="0"/>
                <a:cs typeface="Segoe UI Light" panose="020B0502040204020203" pitchFamily="34" charset="0"/>
              </a:rPr>
              <a:t>6 Conclusions</a:t>
            </a:r>
          </a:p>
        </p:txBody>
      </p:sp>
      <p:sp>
        <p:nvSpPr>
          <p:cNvPr id="5" name="Tell Me Text" descr="Select the Tell Me button and type what you want to know.&#10;"/>
          <p:cNvSpPr>
            <a:spLocks noGrp="1"/>
          </p:cNvSpPr>
          <p:nvPr>
            <p:ph sz="half" idx="4294967295"/>
          </p:nvPr>
        </p:nvSpPr>
        <p:spPr>
          <a:xfrm>
            <a:off x="253094" y="2392000"/>
            <a:ext cx="11674746" cy="4171360"/>
          </a:xfrm>
        </p:spPr>
        <p:txBody>
          <a:bodyPr vert="horz" lIns="91440" tIns="45720" rIns="91440" bIns="45720" rtlCol="0" anchor="t">
            <a:noAutofit/>
          </a:bodyPr>
          <a:lstStyle/>
          <a:p>
            <a:pPr marL="0" indent="0">
              <a:lnSpc>
                <a:spcPts val="3600"/>
              </a:lnSpc>
              <a:buNone/>
            </a:pPr>
            <a:r>
              <a:rPr lang="en-US" sz="1600" dirty="0"/>
              <a:t>1. In the empirical research on uninsured percentage by tracts in Salt Lake County, we have found a 15.7% gap between the risk group (23%) and the safe group (7.3%). I hold that health inequity stems from income inequity.</a:t>
            </a:r>
          </a:p>
          <a:p>
            <a:pPr marL="0" indent="0">
              <a:lnSpc>
                <a:spcPts val="3600"/>
              </a:lnSpc>
              <a:buNone/>
            </a:pPr>
            <a:r>
              <a:rPr lang="en-US" sz="1600" dirty="0"/>
              <a:t>the uninsured percentage of white alone /native-born /worked full-time /bachelor’s degree or </a:t>
            </a:r>
            <a:r>
              <a:rPr lang="en-US" sz="1600"/>
              <a:t>higher /</a:t>
            </a:r>
            <a:r>
              <a:rPr lang="en-US" sz="1600" dirty="0"/>
              <a:t>live in family households impact the uninsured percentage by tracts more greatly on the risk group than on the safe group. </a:t>
            </a:r>
          </a:p>
          <a:p>
            <a:pPr marL="0" indent="0">
              <a:lnSpc>
                <a:spcPts val="3600"/>
              </a:lnSpc>
              <a:buNone/>
            </a:pPr>
            <a:r>
              <a:rPr lang="en-US" sz="1600" dirty="0"/>
              <a:t>2. To change the unbalanced status quo, I maintain that:</a:t>
            </a:r>
          </a:p>
          <a:p>
            <a:pPr marL="0" indent="0">
              <a:lnSpc>
                <a:spcPts val="3600"/>
              </a:lnSpc>
              <a:buNone/>
            </a:pPr>
            <a:r>
              <a:rPr lang="en-US" sz="1600" dirty="0"/>
              <a:t>Strengthening higher education /Creating new full-time job opportunities /Building harmonious relationships with family members for their support</a:t>
            </a:r>
          </a:p>
          <a:p>
            <a:pPr marL="0" indent="0">
              <a:lnSpc>
                <a:spcPts val="3600"/>
              </a:lnSpc>
              <a:buNone/>
            </a:pPr>
            <a:r>
              <a:rPr lang="en-US" sz="1600" dirty="0"/>
              <a:t>3. I expect people in Salt Lake County to embrace a more healthcare equitable society right.</a:t>
            </a:r>
            <a:endParaRPr lang="en-US" sz="1600" dirty="0">
              <a:cs typeface="Segoe UI"/>
            </a:endParaRPr>
          </a:p>
        </p:txBody>
      </p:sp>
      <p:pic>
        <p:nvPicPr>
          <p:cNvPr id="6" name="Picture 5">
            <a:extLst>
              <a:ext uri="{FF2B5EF4-FFF2-40B4-BE49-F238E27FC236}">
                <a16:creationId xmlns:a16="http://schemas.microsoft.com/office/drawing/2014/main" id="{5AE8460F-2448-46BC-9979-C5883F28B3BE}"/>
              </a:ext>
            </a:extLst>
          </p:cNvPr>
          <p:cNvPicPr>
            <a:picLocks noChangeAspect="1"/>
          </p:cNvPicPr>
          <p:nvPr/>
        </p:nvPicPr>
        <p:blipFill>
          <a:blip r:embed="rId3"/>
          <a:stretch>
            <a:fillRect/>
          </a:stretch>
        </p:blipFill>
        <p:spPr>
          <a:xfrm>
            <a:off x="9438211" y="294640"/>
            <a:ext cx="2489629" cy="933611"/>
          </a:xfrm>
          <a:prstGeom prst="rect">
            <a:avLst/>
          </a:prstGeom>
        </p:spPr>
      </p:pic>
    </p:spTree>
    <p:extLst>
      <p:ext uri="{BB962C8B-B14F-4D97-AF65-F5344CB8AC3E}">
        <p14:creationId xmlns:p14="http://schemas.microsoft.com/office/powerpoint/2010/main" val="2998242750"/>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7 References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5D151757-9A64-41C8-BA6D-CEB8FC712980}"/>
              </a:ext>
            </a:extLst>
          </p:cNvPr>
          <p:cNvSpPr txBox="1"/>
          <p:nvPr/>
        </p:nvSpPr>
        <p:spPr>
          <a:xfrm>
            <a:off x="541610" y="1137639"/>
            <a:ext cx="11389768" cy="6218305"/>
          </a:xfrm>
          <a:prstGeom prst="rect">
            <a:avLst/>
          </a:prstGeom>
          <a:noFill/>
        </p:spPr>
        <p:txBody>
          <a:bodyPr wrap="square">
            <a:spAutoFit/>
          </a:bodyPr>
          <a:lstStyle/>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1. Whitehead, M. "The concepts and principles of equity and health." International journal of health services : planning, administration, evaluation vol. 22,3 (1992): 429-45. doi:10.2190/986L-LHQ6-2VTE-YRRN</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2. Garfield, Rachel and Tolbert, Jennifer. "What We Do and Don't Know About Recent Trends in Health Insurance Coverage in the US." </a:t>
            </a:r>
            <a:r>
              <a:rPr lang="en-US" sz="1100" i="1">
                <a:effectLst/>
                <a:latin typeface="Times New Roman" panose="02020603050405020304" pitchFamily="18" charset="0"/>
                <a:ea typeface="SimSun" panose="02010600030101010101" pitchFamily="2" charset="-122"/>
                <a:cs typeface="Times New Roman" panose="02020603050405020304" pitchFamily="18" charset="0"/>
              </a:rPr>
              <a:t>KFF</a:t>
            </a:r>
            <a:r>
              <a:rPr lang="en-US" sz="1100">
                <a:effectLst/>
                <a:latin typeface="Times New Roman" panose="02020603050405020304" pitchFamily="18" charset="0"/>
                <a:ea typeface="SimSun" panose="02010600030101010101" pitchFamily="2" charset="-122"/>
                <a:cs typeface="Times New Roman" panose="02020603050405020304" pitchFamily="18" charset="0"/>
              </a:rPr>
              <a:t>, 17 Sept. 2020,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hlinkClick r:id="rId3"/>
              </a:rPr>
              <a:t>www.kff.org/policy-watch/what-we-do-and-dont-know-about-recent-trends-in-health-insurance-coverage-in-the-us</a:t>
            </a:r>
            <a:r>
              <a:rPr lang="en-US" sz="1100">
                <a:effectLst/>
                <a:latin typeface="Times New Roman" panose="02020603050405020304" pitchFamily="18" charset="0"/>
                <a:ea typeface="SimSun" panose="02010600030101010101" pitchFamily="2" charset="-122"/>
                <a:cs typeface="Times New Roman" panose="02020603050405020304" pitchFamily="18" charset="0"/>
              </a:rPr>
              <a: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3. Rollins, Jenny. "Utah Has One of the Highest Rates of Uninsured Kids. Could Insuring Them Save Taxpayers Millions?" </a:t>
            </a:r>
            <a:r>
              <a:rPr lang="en-US" sz="1100" i="1" err="1">
                <a:effectLst/>
                <a:latin typeface="Times New Roman" panose="02020603050405020304" pitchFamily="18" charset="0"/>
                <a:ea typeface="SimSun" panose="02010600030101010101" pitchFamily="2" charset="-122"/>
                <a:cs typeface="Times New Roman" panose="02020603050405020304" pitchFamily="18" charset="0"/>
              </a:rPr>
              <a:t>KSL.Com</a:t>
            </a:r>
            <a:r>
              <a:rPr lang="en-US" sz="1100">
                <a:effectLst/>
                <a:latin typeface="Times New Roman" panose="02020603050405020304" pitchFamily="18" charset="0"/>
                <a:ea typeface="SimSun" panose="02010600030101010101" pitchFamily="2" charset="-122"/>
                <a:cs typeface="Times New Roman" panose="02020603050405020304" pitchFamily="18" charset="0"/>
              </a:rPr>
              <a:t>, Oct 7 2021,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hlinkClick r:id="rId4"/>
              </a:rPr>
              <a:t>www.ksl.com/article/50256885/Utah-has-one-of-the-highest-rates-of-uninsured-kids-could-insuring-them-save-taxpayers-millions</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4. Alker, Joan, and Alexandra Corcoran. "Children's Uninsured Rate Rises by Largest Annual Jump in More Than a Decade." </a:t>
            </a:r>
            <a:r>
              <a:rPr lang="en-US" sz="1100" i="1" err="1">
                <a:effectLst/>
                <a:latin typeface="Times New Roman" panose="02020603050405020304" pitchFamily="18" charset="0"/>
                <a:ea typeface="SimSun" panose="02010600030101010101" pitchFamily="2" charset="-122"/>
                <a:cs typeface="Times New Roman" panose="02020603050405020304" pitchFamily="18" charset="0"/>
              </a:rPr>
              <a:t>Ccf.Georgetown.Edu</a:t>
            </a:r>
            <a:r>
              <a:rPr lang="en-US" sz="1100">
                <a:effectLst/>
                <a:latin typeface="Times New Roman" panose="02020603050405020304" pitchFamily="18" charset="0"/>
                <a:ea typeface="SimSun" panose="02010600030101010101" pitchFamily="2" charset="-122"/>
                <a:cs typeface="Times New Roman" panose="02020603050405020304" pitchFamily="18" charset="0"/>
              </a:rPr>
              <a:t>, Oct. 2020,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ccf.georgetown.edu/wp-content/uploads/2020/10/ACS-Uninsured-Kids-2020_10-06-edit-3.pdf</a:t>
            </a:r>
            <a:r>
              <a:rPr lang="en-US" sz="1100">
                <a:effectLst/>
                <a:latin typeface="Times New Roman" panose="02020603050405020304" pitchFamily="18" charset="0"/>
                <a:ea typeface="SimSun" panose="02010600030101010101" pitchFamily="2" charset="-122"/>
                <a:cs typeface="Times New Roman" panose="02020603050405020304" pitchFamily="18" charset="0"/>
              </a:rPr>
              <a: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5. "CDC SVI 2018 Documentation." </a:t>
            </a:r>
            <a:r>
              <a:rPr lang="en-US" sz="1100" i="1" err="1">
                <a:effectLst/>
                <a:latin typeface="Times New Roman" panose="02020603050405020304" pitchFamily="18" charset="0"/>
                <a:ea typeface="SimSun" panose="02010600030101010101" pitchFamily="2" charset="-122"/>
                <a:cs typeface="Times New Roman" panose="02020603050405020304" pitchFamily="18" charset="0"/>
              </a:rPr>
              <a:t>Atsdr.Cdc.Gov</a:t>
            </a:r>
            <a:r>
              <a:rPr lang="en-US" sz="1100">
                <a:effectLst/>
                <a:latin typeface="Times New Roman" panose="02020603050405020304" pitchFamily="18" charset="0"/>
                <a:ea typeface="SimSun" panose="02010600030101010101" pitchFamily="2" charset="-122"/>
                <a:cs typeface="Times New Roman" panose="02020603050405020304" pitchFamily="18" charset="0"/>
              </a:rPr>
              <a:t>, Jan 31 2020,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hlinkClick r:id="rId5"/>
              </a:rPr>
              <a:t>www.atsdr.cdc.gov/placeandhealth/svi/documentation/pdf/SVI2018Documentation-H.pdf</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6. "CDC/ATSDR Social Vulnerability Index." </a:t>
            </a:r>
            <a:r>
              <a:rPr lang="en-US" sz="1100" i="1">
                <a:effectLst/>
                <a:latin typeface="Times New Roman" panose="02020603050405020304" pitchFamily="18" charset="0"/>
                <a:ea typeface="SimSun" panose="02010600030101010101" pitchFamily="2" charset="-122"/>
                <a:cs typeface="Times New Roman" panose="02020603050405020304" pitchFamily="18" charset="0"/>
              </a:rPr>
              <a:t>ATSDR</a:t>
            </a: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www.atsdr.cdc.gov/placeandhealth/svi/index.html</a:t>
            </a:r>
            <a:r>
              <a:rPr lang="en-US" sz="1100">
                <a:effectLst/>
                <a:latin typeface="Times New Roman" panose="02020603050405020304" pitchFamily="18" charset="0"/>
                <a:ea typeface="SimSun" panose="02010600030101010101" pitchFamily="2" charset="-122"/>
                <a:cs typeface="Times New Roman" panose="02020603050405020304" pitchFamily="18" charset="0"/>
              </a:rPr>
              <a:t>. Accessed Mar 11. 2022.</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7. "About the Area Deprivation Index (ADI)." </a:t>
            </a:r>
            <a:r>
              <a:rPr lang="en-US" sz="1100" i="1">
                <a:effectLst/>
                <a:latin typeface="Times New Roman" panose="02020603050405020304" pitchFamily="18" charset="0"/>
                <a:ea typeface="SimSun" panose="02010600030101010101" pitchFamily="2" charset="-122"/>
                <a:cs typeface="Times New Roman" panose="02020603050405020304" pitchFamily="18" charset="0"/>
              </a:rPr>
              <a:t>Neighborhood Atlas</a:t>
            </a: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www.neighborhoodatlas.medicine.wisc.edu</a:t>
            </a:r>
            <a:r>
              <a:rPr lang="en-US" sz="1100">
                <a:effectLst/>
                <a:latin typeface="Times New Roman" panose="02020603050405020304" pitchFamily="18" charset="0"/>
                <a:ea typeface="SimSun" panose="02010600030101010101" pitchFamily="2" charset="-122"/>
                <a:cs typeface="Times New Roman" panose="02020603050405020304" pitchFamily="18" charset="0"/>
              </a:rPr>
              <a:t>. Accessed Mar 12 2022.</a:t>
            </a: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8. </a:t>
            </a:r>
            <a:r>
              <a:rPr lang="en-US" sz="1100" err="1">
                <a:effectLst/>
                <a:latin typeface="Times New Roman" panose="02020603050405020304" pitchFamily="18" charset="0"/>
                <a:ea typeface="SimSun" panose="02010600030101010101" pitchFamily="2" charset="-122"/>
                <a:cs typeface="Times New Roman" panose="02020603050405020304" pitchFamily="18" charset="0"/>
              </a:rPr>
              <a:t>Hlavac</a:t>
            </a:r>
            <a:r>
              <a:rPr lang="en-US" sz="1100">
                <a:effectLst/>
                <a:latin typeface="Times New Roman" panose="02020603050405020304" pitchFamily="18" charset="0"/>
                <a:ea typeface="SimSun" panose="02010600030101010101" pitchFamily="2" charset="-122"/>
                <a:cs typeface="Times New Roman" panose="02020603050405020304" pitchFamily="18" charset="0"/>
              </a:rPr>
              <a:t>, Marek. “Oaxaca: Blinder-Oaxaca Decomposition in R.” SSRN, 20 Nov. 2014,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hlinkClick r:id="rId6"/>
              </a:rPr>
              <a:t>https://papers.ssrn.com/sol3/papers.cfm?abstract_id=2528391</a:t>
            </a:r>
            <a:r>
              <a:rPr lang="en-US" sz="1100">
                <a:effectLst/>
                <a:latin typeface="Times New Roman" panose="02020603050405020304" pitchFamily="18" charset="0"/>
                <a:ea typeface="SimSun" panose="02010600030101010101" pitchFamily="2" charset="-122"/>
                <a:cs typeface="Times New Roman" panose="02020603050405020304" pitchFamily="18" charset="0"/>
              </a:rPr>
              <a: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9. </a:t>
            </a:r>
            <a:r>
              <a:rPr lang="en-US" sz="1100" err="1">
                <a:effectLst/>
                <a:latin typeface="Times New Roman" panose="02020603050405020304" pitchFamily="18" charset="0"/>
                <a:ea typeface="SimSun" panose="02010600030101010101" pitchFamily="2" charset="-122"/>
                <a:cs typeface="Times New Roman" panose="02020603050405020304" pitchFamily="18" charset="0"/>
              </a:rPr>
              <a:t>Hlavac</a:t>
            </a:r>
            <a:r>
              <a:rPr lang="en-US" sz="1100">
                <a:effectLst/>
                <a:latin typeface="Times New Roman" panose="02020603050405020304" pitchFamily="18" charset="0"/>
                <a:ea typeface="SimSun" panose="02010600030101010101" pitchFamily="2" charset="-122"/>
                <a:cs typeface="Times New Roman" panose="02020603050405020304" pitchFamily="18" charset="0"/>
              </a:rPr>
              <a:t>, Marek (2018). </a:t>
            </a:r>
            <a:r>
              <a:rPr lang="en-US" sz="1100" err="1">
                <a:effectLst/>
                <a:latin typeface="Times New Roman" panose="02020603050405020304" pitchFamily="18" charset="0"/>
                <a:ea typeface="SimSun" panose="02010600030101010101" pitchFamily="2" charset="-122"/>
                <a:cs typeface="Times New Roman" panose="02020603050405020304" pitchFamily="18" charset="0"/>
              </a:rPr>
              <a:t>oaxaca</a:t>
            </a:r>
            <a:r>
              <a:rPr lang="en-US" sz="1100">
                <a:effectLst/>
                <a:latin typeface="Times New Roman" panose="02020603050405020304" pitchFamily="18" charset="0"/>
                <a:ea typeface="SimSun" panose="02010600030101010101" pitchFamily="2" charset="-122"/>
                <a:cs typeface="Times New Roman" panose="02020603050405020304" pitchFamily="18" charset="0"/>
              </a:rPr>
              <a:t>: Blinder-Oaxaca Decomposition in R. R package version</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0.1.4.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hlinkClick r:id="rId7"/>
              </a:rPr>
              <a:t>https://CRAN.R-project.org/package=oaxaca</a:t>
            </a:r>
            <a:endPar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10. "Lecture 12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Heteroscedasticity</a:t>
            </a: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r>
              <a:rPr lang="en-US" sz="1100" i="1">
                <a:effectLst/>
                <a:latin typeface="Times New Roman" panose="02020603050405020304" pitchFamily="18" charset="0"/>
                <a:ea typeface="SimSun" panose="02010600030101010101" pitchFamily="2" charset="-122"/>
                <a:cs typeface="Times New Roman" panose="02020603050405020304" pitchFamily="18" charset="0"/>
              </a:rPr>
              <a:t>Bauer</a:t>
            </a: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www.bauer.uh.edu/rsusmel/phd/ec1-12.pdf.</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Accessed Mar 12 2022.</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endParaRPr lang="en-US" sz="140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9092418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7 References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2"/>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5D151757-9A64-41C8-BA6D-CEB8FC712980}"/>
              </a:ext>
            </a:extLst>
          </p:cNvPr>
          <p:cNvSpPr txBox="1"/>
          <p:nvPr/>
        </p:nvSpPr>
        <p:spPr>
          <a:xfrm>
            <a:off x="541610" y="1137639"/>
            <a:ext cx="11389768" cy="4864088"/>
          </a:xfrm>
          <a:prstGeom prst="rect">
            <a:avLst/>
          </a:prstGeom>
          <a:noFill/>
        </p:spPr>
        <p:txBody>
          <a:bodyPr wrap="square">
            <a:spAutoFit/>
          </a:bodyPr>
          <a:lstStyle/>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11. Zach. "How to Interpret a Scale-Location Plot (With Examples)." </a:t>
            </a:r>
            <a:r>
              <a:rPr lang="en-US" sz="1100" i="1" err="1">
                <a:effectLst/>
                <a:latin typeface="Times New Roman" panose="02020603050405020304" pitchFamily="18" charset="0"/>
                <a:ea typeface="SimSun" panose="02010600030101010101" pitchFamily="2" charset="-122"/>
                <a:cs typeface="Times New Roman" panose="02020603050405020304" pitchFamily="18" charset="0"/>
              </a:rPr>
              <a:t>Statology</a:t>
            </a:r>
            <a:r>
              <a:rPr lang="en-US" sz="1100">
                <a:effectLst/>
                <a:latin typeface="Times New Roman" panose="02020603050405020304" pitchFamily="18" charset="0"/>
                <a:ea typeface="SimSun" panose="02010600030101010101" pitchFamily="2" charset="-122"/>
                <a:cs typeface="Times New Roman" panose="02020603050405020304" pitchFamily="18" charset="0"/>
              </a:rPr>
              <a:t>, Nov 25 2020, </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hlinkClick r:id="rId3"/>
              </a:rPr>
              <a:t>www.statology.org/scale-location-plot</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12. "Package '</a:t>
            </a:r>
            <a:r>
              <a:rPr lang="en-US" sz="1100" err="1">
                <a:effectLst/>
                <a:latin typeface="Times New Roman" panose="02020603050405020304" pitchFamily="18" charset="0"/>
                <a:ea typeface="SimSun" panose="02010600030101010101" pitchFamily="2" charset="-122"/>
                <a:cs typeface="Times New Roman" panose="02020603050405020304" pitchFamily="18" charset="0"/>
              </a:rPr>
              <a:t>Relaimpo</a:t>
            </a: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r>
              <a:rPr lang="en-US" sz="1100" i="1">
                <a:effectLst/>
                <a:latin typeface="Times New Roman" panose="02020603050405020304" pitchFamily="18" charset="0"/>
                <a:ea typeface="SimSun" panose="02010600030101010101" pitchFamily="2" charset="-122"/>
                <a:cs typeface="Times New Roman" panose="02020603050405020304" pitchFamily="18" charset="0"/>
              </a:rPr>
              <a:t>R Official Website</a:t>
            </a:r>
            <a:r>
              <a:rPr lang="en-US" sz="1100">
                <a:effectLst/>
                <a:latin typeface="Times New Roman" panose="02020603050405020304" pitchFamily="18" charset="0"/>
                <a:ea typeface="SimSun" panose="02010600030101010101" pitchFamily="2" charset="-122"/>
                <a:cs typeface="Times New Roman" panose="02020603050405020304" pitchFamily="18" charset="0"/>
              </a:rPr>
              <a:t>, Oct 20. 2021, </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200000"/>
              </a:lnSpc>
              <a:spcBef>
                <a:spcPts val="0"/>
              </a:spcBef>
              <a:spcAft>
                <a:spcPts val="0"/>
              </a:spcAft>
            </a:pP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cran.r-project.org/web/packages/</a:t>
            </a:r>
            <a:r>
              <a:rPr lang="en-US" sz="1100" u="sng" err="1">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relaimpo</a:t>
            </a:r>
            <a:r>
              <a:rPr lang="en-US" sz="1100" u="sng">
                <a:solidFill>
                  <a:srgbClr val="0563C1"/>
                </a:solidFill>
                <a:effectLst/>
                <a:latin typeface="Times New Roman" panose="02020603050405020304" pitchFamily="18" charset="0"/>
                <a:ea typeface="SimSun" panose="02010600030101010101" pitchFamily="2" charset="-122"/>
                <a:cs typeface="Times New Roman" panose="02020603050405020304" pitchFamily="18" charset="0"/>
              </a:rPr>
              <a:t>/relaimpo.pdf</a:t>
            </a:r>
            <a:r>
              <a:rPr lang="en-US" sz="1100">
                <a:effectLst/>
                <a:latin typeface="Times New Roman" panose="02020603050405020304" pitchFamily="18" charset="0"/>
                <a:ea typeface="SimSun" panose="02010600030101010101" pitchFamily="2" charset="-122"/>
                <a:cs typeface="Times New Roman" panose="02020603050405020304" pitchFamily="18" charset="0"/>
              </a:rPr>
              <a:t>.</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457200" marR="0" indent="-457200">
              <a:lnSpc>
                <a:spcPct val="200000"/>
              </a:lnSpc>
              <a:spcBef>
                <a:spcPts val="0"/>
              </a:spcBef>
              <a:spcAft>
                <a:spcPts val="0"/>
              </a:spcAft>
            </a:pPr>
            <a:r>
              <a:rPr lang="en-US" sz="1100">
                <a:effectLst/>
                <a:latin typeface="Times New Roman" panose="02020603050405020304" pitchFamily="18" charset="0"/>
                <a:ea typeface="Times New Roman" panose="02020603050405020304" pitchFamily="18" charset="0"/>
              </a:rPr>
              <a:t>13. "Further Residual Plot Examples." </a:t>
            </a:r>
            <a:r>
              <a:rPr lang="en-US" sz="1100" i="1">
                <a:effectLst/>
                <a:latin typeface="Times New Roman" panose="02020603050405020304" pitchFamily="18" charset="0"/>
                <a:ea typeface="Times New Roman" panose="02020603050405020304" pitchFamily="18" charset="0"/>
              </a:rPr>
              <a:t>PSU</a:t>
            </a:r>
            <a:r>
              <a:rPr lang="en-US" sz="1100">
                <a:effectLst/>
                <a:latin typeface="Times New Roman" panose="02020603050405020304" pitchFamily="18" charset="0"/>
                <a:ea typeface="Times New Roman" panose="02020603050405020304" pitchFamily="18" charset="0"/>
              </a:rPr>
              <a:t>, </a:t>
            </a:r>
            <a:r>
              <a:rPr lang="en-US" sz="1100" u="sng">
                <a:solidFill>
                  <a:srgbClr val="0563C1"/>
                </a:solidFill>
                <a:effectLst/>
                <a:latin typeface="Times New Roman" panose="02020603050405020304" pitchFamily="18" charset="0"/>
                <a:ea typeface="SimSun" panose="02010600030101010101" pitchFamily="2" charset="-122"/>
              </a:rPr>
              <a:t>online.stat.psu.edu/stat462/node/124</a:t>
            </a:r>
            <a:r>
              <a:rPr lang="en-US" sz="1100">
                <a:effectLst/>
                <a:latin typeface="Times New Roman" panose="02020603050405020304" pitchFamily="18" charset="0"/>
                <a:ea typeface="Times New Roman" panose="02020603050405020304" pitchFamily="18" charset="0"/>
              </a:rPr>
              <a:t>. Accessed Mar 14. 2022.</a:t>
            </a:r>
          </a:p>
          <a:p>
            <a:pPr marL="457200" marR="0" indent="-457200">
              <a:lnSpc>
                <a:spcPct val="200000"/>
              </a:lnSpc>
              <a:spcBef>
                <a:spcPts val="0"/>
              </a:spcBef>
              <a:spcAft>
                <a:spcPts val="0"/>
              </a:spcAft>
            </a:pPr>
            <a:r>
              <a:rPr lang="en-US" sz="1100">
                <a:effectLst/>
                <a:latin typeface="Times New Roman" panose="02020603050405020304" pitchFamily="18" charset="0"/>
                <a:ea typeface="DengXian" panose="02010600030101010101" pitchFamily="2" charset="-122"/>
              </a:rPr>
              <a:t>14. </a:t>
            </a:r>
            <a:r>
              <a:rPr lang="en-US" sz="1100">
                <a:effectLst/>
                <a:latin typeface="Times New Roman" panose="02020603050405020304" pitchFamily="18" charset="0"/>
                <a:ea typeface="Times New Roman" panose="02020603050405020304" pitchFamily="18" charset="0"/>
              </a:rPr>
              <a:t>"Salt Lake City, Utah Population 2022." </a:t>
            </a:r>
            <a:r>
              <a:rPr lang="en-US" sz="1100" i="1">
                <a:effectLst/>
                <a:latin typeface="Times New Roman" panose="02020603050405020304" pitchFamily="18" charset="0"/>
                <a:ea typeface="Times New Roman" panose="02020603050405020304" pitchFamily="18" charset="0"/>
              </a:rPr>
              <a:t>World Population Review</a:t>
            </a:r>
            <a:r>
              <a:rPr lang="en-US" sz="1100">
                <a:effectLst/>
                <a:latin typeface="Times New Roman" panose="02020603050405020304" pitchFamily="18" charset="0"/>
                <a:ea typeface="Times New Roman" panose="02020603050405020304" pitchFamily="18" charset="0"/>
              </a:rPr>
              <a:t>, </a:t>
            </a:r>
            <a:r>
              <a:rPr lang="en-US" sz="1100" u="sng">
                <a:solidFill>
                  <a:srgbClr val="0563C1"/>
                </a:solidFill>
                <a:effectLst/>
                <a:latin typeface="Times New Roman" panose="02020603050405020304" pitchFamily="18" charset="0"/>
                <a:ea typeface="SimSun" panose="02010600030101010101" pitchFamily="2" charset="-122"/>
              </a:rPr>
              <a:t>worldpopulationreview.com/us-cities/salt-lake-city-</a:t>
            </a:r>
            <a:r>
              <a:rPr lang="en-US" sz="1100" u="sng" err="1">
                <a:solidFill>
                  <a:srgbClr val="0563C1"/>
                </a:solidFill>
                <a:effectLst/>
                <a:latin typeface="Times New Roman" panose="02020603050405020304" pitchFamily="18" charset="0"/>
                <a:ea typeface="SimSun" panose="02010600030101010101" pitchFamily="2" charset="-122"/>
              </a:rPr>
              <a:t>ut</a:t>
            </a:r>
            <a:r>
              <a:rPr lang="en-US" sz="1100" u="sng">
                <a:solidFill>
                  <a:srgbClr val="0563C1"/>
                </a:solidFill>
                <a:effectLst/>
                <a:latin typeface="Times New Roman" panose="02020603050405020304" pitchFamily="18" charset="0"/>
                <a:ea typeface="SimSun" panose="02010600030101010101" pitchFamily="2" charset="-122"/>
              </a:rPr>
              <a:t>-population</a:t>
            </a:r>
            <a:r>
              <a:rPr lang="en-US" sz="1100">
                <a:effectLst/>
                <a:latin typeface="Times New Roman" panose="02020603050405020304" pitchFamily="18" charset="0"/>
                <a:ea typeface="Times New Roman" panose="02020603050405020304" pitchFamily="18" charset="0"/>
              </a:rPr>
              <a:t>. Accessed Mar 15 2022.</a:t>
            </a:r>
          </a:p>
          <a:p>
            <a:pPr marL="457200" marR="0" indent="-457200">
              <a:lnSpc>
                <a:spcPct val="200000"/>
              </a:lnSpc>
              <a:spcBef>
                <a:spcPts val="0"/>
              </a:spcBef>
              <a:spcAft>
                <a:spcPts val="0"/>
              </a:spcAft>
            </a:pPr>
            <a:r>
              <a:rPr lang="en-US" sz="1100">
                <a:effectLst/>
                <a:latin typeface="Times New Roman" panose="02020603050405020304" pitchFamily="18" charset="0"/>
                <a:ea typeface="Times New Roman" panose="02020603050405020304" pitchFamily="18" charset="0"/>
              </a:rPr>
              <a:t>15. “What Is a Box Cox Transformation?” </a:t>
            </a:r>
            <a:r>
              <a:rPr lang="en-US" sz="1100" i="1">
                <a:effectLst/>
                <a:latin typeface="Times New Roman" panose="02020603050405020304" pitchFamily="18" charset="0"/>
                <a:ea typeface="Times New Roman" panose="02020603050405020304" pitchFamily="18" charset="0"/>
              </a:rPr>
              <a:t>Statistics How To</a:t>
            </a:r>
            <a:r>
              <a:rPr lang="en-US" sz="1100">
                <a:effectLst/>
                <a:latin typeface="Times New Roman" panose="02020603050405020304" pitchFamily="18" charset="0"/>
                <a:ea typeface="Times New Roman" panose="02020603050405020304" pitchFamily="18" charset="0"/>
              </a:rPr>
              <a:t>, </a:t>
            </a:r>
            <a:r>
              <a:rPr lang="en-US" sz="1100" u="sng">
                <a:solidFill>
                  <a:srgbClr val="0563C1"/>
                </a:solidFill>
                <a:effectLst/>
                <a:latin typeface="Times New Roman" panose="02020603050405020304" pitchFamily="18" charset="0"/>
                <a:ea typeface="SimSun" panose="02010600030101010101" pitchFamily="2" charset="-122"/>
                <a:hlinkClick r:id="rId4"/>
              </a:rPr>
              <a:t>www.statisticshowto.com/box-cox-transformation</a:t>
            </a:r>
            <a:r>
              <a:rPr lang="en-US" sz="1100" u="none" strike="noStrike">
                <a:solidFill>
                  <a:srgbClr val="0563C1"/>
                </a:solidFill>
                <a:effectLst/>
                <a:latin typeface="Times New Roman" panose="02020603050405020304" pitchFamily="18" charset="0"/>
                <a:ea typeface="Times New Roman" panose="02020603050405020304" pitchFamily="18" charset="0"/>
                <a:hlinkClick r:id="rId4"/>
              </a:rPr>
              <a:t>. Accessed 25 Mar. 2022</a:t>
            </a:r>
            <a:r>
              <a:rPr lang="en-US" sz="1100">
                <a:effectLst/>
                <a:latin typeface="Times New Roman" panose="02020603050405020304" pitchFamily="18" charset="0"/>
                <a:ea typeface="Times New Roman" panose="02020603050405020304" pitchFamily="18" charset="0"/>
              </a:rPr>
              <a:t>.</a:t>
            </a:r>
          </a:p>
          <a:p>
            <a:pPr marL="457200" marR="0" indent="-457200">
              <a:lnSpc>
                <a:spcPct val="200000"/>
              </a:lnSpc>
              <a:spcBef>
                <a:spcPts val="0"/>
              </a:spcBef>
              <a:spcAft>
                <a:spcPts val="0"/>
              </a:spcAft>
            </a:pP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100">
                <a:effectLst/>
                <a:latin typeface="Times New Roman" panose="02020603050405020304" pitchFamily="18" charset="0"/>
                <a:ea typeface="DengXian" panose="02010600030101010101" pitchFamily="2" charset="-122"/>
                <a:cs typeface="Times New Roman" panose="02020603050405020304" pitchFamily="18" charset="0"/>
              </a:rPr>
              <a:t>6.  </a:t>
            </a: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“Psychologists Love To Report ‘Marginally Significant’ Results, According To A New Analysis.” </a:t>
            </a:r>
            <a:r>
              <a:rPr lang="en-US" sz="1100" i="1">
                <a:effectLst/>
                <a:latin typeface="Times New Roman" panose="02020603050405020304" pitchFamily="18" charset="0"/>
                <a:ea typeface="Times New Roman" panose="02020603050405020304" pitchFamily="18" charset="0"/>
                <a:cs typeface="Times New Roman" panose="02020603050405020304" pitchFamily="18" charset="0"/>
              </a:rPr>
              <a:t>The British Psychological Society</a:t>
            </a: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u="sng">
                <a:solidFill>
                  <a:srgbClr val="0563C1"/>
                </a:solidFill>
                <a:effectLst/>
                <a:latin typeface="Calibri" panose="020F0502020204030204" pitchFamily="34" charset="0"/>
                <a:ea typeface="SimSun" panose="02010600030101010101" pitchFamily="2" charset="-122"/>
                <a:cs typeface="Times New Roman" panose="02020603050405020304" pitchFamily="18" charset="0"/>
              </a:rPr>
              <a:t>digest.bps.org.uk/2019/03/12/psychologists-love-to-report-marginally-significant-results-according-to-a-new-analysis</a:t>
            </a:r>
            <a:r>
              <a:rPr lang="en-US" sz="1100">
                <a:effectLst/>
                <a:latin typeface="Times New Roman" panose="02020603050405020304" pitchFamily="18" charset="0"/>
                <a:ea typeface="Times New Roman" panose="02020603050405020304" pitchFamily="18" charset="0"/>
                <a:cs typeface="Times New Roman" panose="02020603050405020304" pitchFamily="18" charset="0"/>
              </a:rPr>
              <a:t>. Accessed 4 Apr. 2022.</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p>
            <a:pPr marL="457200" marR="0" indent="-457200">
              <a:lnSpc>
                <a:spcPct val="200000"/>
              </a:lnSpc>
              <a:spcBef>
                <a:spcPts val="0"/>
              </a:spcBef>
              <a:spcAft>
                <a:spcPts val="0"/>
              </a:spcAft>
            </a:pPr>
            <a:r>
              <a:rPr lang="en-US" sz="1100">
                <a:effectLst/>
                <a:latin typeface="Times New Roman" panose="02020603050405020304" pitchFamily="18" charset="0"/>
                <a:ea typeface="DengXian" panose="02010600030101010101" pitchFamily="2" charset="-122"/>
              </a:rPr>
              <a:t>17.   </a:t>
            </a:r>
            <a:r>
              <a:rPr lang="en-US" sz="1100">
                <a:effectLst/>
                <a:latin typeface="Times New Roman" panose="02020603050405020304" pitchFamily="18" charset="0"/>
                <a:ea typeface="Times New Roman" panose="02020603050405020304" pitchFamily="18" charset="0"/>
              </a:rPr>
              <a:t>Lew, Nancy, et al. “A Layman’s Guide to the U.S. Health Care System.” </a:t>
            </a:r>
            <a:r>
              <a:rPr lang="en-US" sz="1100" i="1">
                <a:effectLst/>
                <a:latin typeface="Times New Roman" panose="02020603050405020304" pitchFamily="18" charset="0"/>
                <a:ea typeface="Times New Roman" panose="02020603050405020304" pitchFamily="18" charset="0"/>
              </a:rPr>
              <a:t>NCBI</a:t>
            </a:r>
            <a:r>
              <a:rPr lang="en-US" sz="1100">
                <a:effectLst/>
                <a:latin typeface="Times New Roman" panose="02020603050405020304" pitchFamily="18" charset="0"/>
                <a:ea typeface="Times New Roman" panose="02020603050405020304" pitchFamily="18" charset="0"/>
              </a:rPr>
              <a:t>, 1992, </a:t>
            </a:r>
            <a:r>
              <a:rPr lang="en-US" sz="1100" u="sng">
                <a:solidFill>
                  <a:srgbClr val="0563C1"/>
                </a:solidFill>
                <a:effectLst/>
                <a:latin typeface="Times New Roman" panose="02020603050405020304" pitchFamily="18" charset="0"/>
                <a:ea typeface="SimSun" panose="02010600030101010101" pitchFamily="2" charset="-122"/>
                <a:hlinkClick r:id="rId5"/>
              </a:rPr>
              <a:t>www.ncbi.nlm.nih.gov/pmc/articles/PMC4193322</a:t>
            </a:r>
            <a:r>
              <a:rPr lang="en-US" sz="1100">
                <a:effectLst/>
                <a:latin typeface="Times New Roman" panose="02020603050405020304" pitchFamily="18" charset="0"/>
                <a:ea typeface="Times New Roman" panose="02020603050405020304" pitchFamily="18" charset="0"/>
              </a:rPr>
              <a:t>.</a:t>
            </a:r>
          </a:p>
          <a:p>
            <a:pPr marL="457200" marR="0" indent="-457200">
              <a:lnSpc>
                <a:spcPct val="200000"/>
              </a:lnSpc>
              <a:spcBef>
                <a:spcPts val="0"/>
              </a:spcBef>
              <a:spcAft>
                <a:spcPts val="0"/>
              </a:spcAft>
            </a:pPr>
            <a:r>
              <a:rPr lang="en-US" sz="1100">
                <a:effectLst/>
                <a:latin typeface="Times New Roman" panose="02020603050405020304" pitchFamily="18" charset="0"/>
                <a:ea typeface="DengXian" panose="02010600030101010101" pitchFamily="2" charset="-122"/>
              </a:rPr>
              <a:t>18. </a:t>
            </a:r>
            <a:r>
              <a:rPr lang="en-US" sz="1100">
                <a:effectLst/>
                <a:latin typeface="Times New Roman" panose="02020603050405020304" pitchFamily="18" charset="0"/>
                <a:ea typeface="Times New Roman" panose="02020603050405020304" pitchFamily="18" charset="0"/>
              </a:rPr>
              <a:t>“Step: Choose a Model by AIC in a Stepwise Algorithm.” </a:t>
            </a:r>
            <a:r>
              <a:rPr lang="en-US" sz="1100" i="1" err="1">
                <a:effectLst/>
                <a:latin typeface="Times New Roman" panose="02020603050405020304" pitchFamily="18" charset="0"/>
                <a:ea typeface="Times New Roman" panose="02020603050405020304" pitchFamily="18" charset="0"/>
              </a:rPr>
              <a:t>RDocumentation</a:t>
            </a:r>
            <a:r>
              <a:rPr lang="en-US" sz="1100" i="1">
                <a:effectLst/>
                <a:latin typeface="Times New Roman" panose="02020603050405020304" pitchFamily="18" charset="0"/>
                <a:ea typeface="Times New Roman" panose="02020603050405020304" pitchFamily="18" charset="0"/>
              </a:rPr>
              <a:t> Search All Packages and Functions</a:t>
            </a:r>
            <a:r>
              <a:rPr lang="en-US" sz="1100">
                <a:effectLst/>
                <a:latin typeface="Times New Roman" panose="02020603050405020304" pitchFamily="18" charset="0"/>
                <a:ea typeface="Times New Roman" panose="02020603050405020304" pitchFamily="18" charset="0"/>
              </a:rPr>
              <a:t>, </a:t>
            </a:r>
            <a:r>
              <a:rPr lang="en-US" sz="1100" u="sng">
                <a:solidFill>
                  <a:srgbClr val="0563C1"/>
                </a:solidFill>
                <a:effectLst/>
                <a:latin typeface="Times New Roman" panose="02020603050405020304" pitchFamily="18" charset="0"/>
                <a:ea typeface="SimSun" panose="02010600030101010101" pitchFamily="2" charset="-122"/>
                <a:hlinkClick r:id="rId6"/>
              </a:rPr>
              <a:t>www.rdocumentation.org/packages/stats/versions/3.6.2/topics/step</a:t>
            </a:r>
            <a:r>
              <a:rPr lang="en-US" sz="1100" u="sng">
                <a:solidFill>
                  <a:srgbClr val="0563C1"/>
                </a:solidFill>
                <a:effectLst/>
                <a:latin typeface="Times New Roman" panose="02020603050405020304" pitchFamily="18" charset="0"/>
                <a:ea typeface="Times New Roman" panose="02020603050405020304" pitchFamily="18" charset="0"/>
                <a:hlinkClick r:id="rId6"/>
              </a:rPr>
              <a:t>. Accessed 5 Apr. 2022</a:t>
            </a:r>
            <a:r>
              <a:rPr lang="en-US" sz="1100">
                <a:effectLst/>
                <a:latin typeface="Times New Roman" panose="02020603050405020304" pitchFamily="18" charset="0"/>
                <a:ea typeface="Times New Roman" panose="02020603050405020304" pitchFamily="18" charset="0"/>
              </a:rPr>
              <a:t>.</a:t>
            </a:r>
          </a:p>
          <a:p>
            <a:pPr>
              <a:lnSpc>
                <a:spcPct val="200000"/>
              </a:lnSpc>
            </a:pPr>
            <a:r>
              <a:rPr lang="en-US" sz="1100">
                <a:effectLst/>
                <a:latin typeface="Times New Roman" panose="02020603050405020304" pitchFamily="18" charset="0"/>
                <a:ea typeface="Times New Roman" panose="02020603050405020304" pitchFamily="18" charset="0"/>
              </a:rPr>
              <a:t>19. </a:t>
            </a:r>
            <a:r>
              <a:rPr lang="en-US" sz="1100" err="1">
                <a:effectLst/>
                <a:latin typeface="Times New Roman" panose="02020603050405020304" pitchFamily="18" charset="0"/>
                <a:ea typeface="Times New Roman" panose="02020603050405020304" pitchFamily="18" charset="0"/>
              </a:rPr>
              <a:t>Keisler</a:t>
            </a:r>
            <a:r>
              <a:rPr lang="en-US" sz="1100">
                <a:effectLst/>
                <a:latin typeface="Times New Roman" panose="02020603050405020304" pitchFamily="18" charset="0"/>
                <a:ea typeface="Times New Roman" panose="02020603050405020304" pitchFamily="18" charset="0"/>
              </a:rPr>
              <a:t>-Starkey, Katherine, and Lisa Bunch. “Health Insurance Coverage in the United States: 2020.” </a:t>
            </a:r>
            <a:r>
              <a:rPr lang="en-US" sz="1100" i="1">
                <a:effectLst/>
                <a:latin typeface="Times New Roman" panose="02020603050405020304" pitchFamily="18" charset="0"/>
                <a:ea typeface="Times New Roman" panose="02020603050405020304" pitchFamily="18" charset="0"/>
              </a:rPr>
              <a:t>United States Census Bureau</a:t>
            </a:r>
            <a:r>
              <a:rPr lang="en-US" sz="1100">
                <a:effectLst/>
                <a:latin typeface="Times New Roman" panose="02020603050405020304" pitchFamily="18" charset="0"/>
                <a:ea typeface="Times New Roman" panose="02020603050405020304" pitchFamily="18" charset="0"/>
              </a:rPr>
              <a:t>, 14 Sept. 2021, </a:t>
            </a:r>
            <a:r>
              <a:rPr lang="en-US" sz="1100" u="sng">
                <a:solidFill>
                  <a:srgbClr val="0563C1"/>
                </a:solidFill>
                <a:effectLst/>
                <a:latin typeface="Times New Roman" panose="02020603050405020304" pitchFamily="18" charset="0"/>
                <a:ea typeface="SimSun" panose="02010600030101010101" pitchFamily="2" charset="-122"/>
              </a:rPr>
              <a:t>www.census.gov/library/publications/2021/demo/p60-274.html</a:t>
            </a:r>
            <a:r>
              <a:rPr lang="en-US" sz="1100">
                <a:effectLst/>
                <a:latin typeface="Times New Roman" panose="02020603050405020304" pitchFamily="18" charset="0"/>
                <a:ea typeface="Times New Roman" panose="02020603050405020304" pitchFamily="18" charset="0"/>
              </a:rPr>
              <a:t>.</a:t>
            </a:r>
          </a:p>
          <a:p>
            <a:pPr marL="0" marR="0">
              <a:lnSpc>
                <a:spcPct val="200000"/>
              </a:lnSpc>
              <a:spcBef>
                <a:spcPts val="0"/>
              </a:spcBef>
              <a:spcAft>
                <a:spcPts val="0"/>
              </a:spcAft>
            </a:pPr>
            <a:endParaRPr lang="en-US" sz="140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5233236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469173" y="1997323"/>
            <a:ext cx="9613720" cy="3089027"/>
          </a:xfrm>
        </p:spPr>
        <p:txBody>
          <a:bodyPr/>
          <a:lstStyle/>
          <a:p>
            <a:r>
              <a:rPr lang="en-US" sz="1600" b="1"/>
              <a:t>Author Contributions: </a:t>
            </a:r>
            <a:r>
              <a:rPr lang="en-US" sz="1600"/>
              <a:t>Thank you to Ray </a:t>
            </a:r>
            <a:r>
              <a:rPr lang="en-US" sz="1600" err="1"/>
              <a:t>Hoobler</a:t>
            </a:r>
            <a:r>
              <a:rPr lang="en-US" sz="1600"/>
              <a:t>, Ph.D., for the guidance on the reports.</a:t>
            </a:r>
            <a:br>
              <a:rPr lang="en-US" sz="1600"/>
            </a:br>
            <a:br>
              <a:rPr lang="en-US" sz="1600"/>
            </a:br>
            <a:r>
              <a:rPr lang="en-US" sz="1600" b="1"/>
              <a:t>Conflicts of Interest: </a:t>
            </a:r>
            <a:r>
              <a:rPr lang="en-US" sz="1600"/>
              <a:t>The authors declare no conflict of interest.</a:t>
            </a:r>
            <a:br>
              <a:rPr lang="en-US" sz="1600"/>
            </a:br>
            <a:br>
              <a:rPr lang="en-US" sz="1600"/>
            </a:br>
            <a:r>
              <a:rPr lang="en-US" sz="1600" b="1"/>
              <a:t>Sponsor Information</a:t>
            </a:r>
            <a:br>
              <a:rPr lang="en-US" sz="1600"/>
            </a:br>
            <a:r>
              <a:rPr lang="en-US" sz="1600"/>
              <a:t>The Professional Master of Science and Technology program</a:t>
            </a:r>
            <a:br>
              <a:rPr lang="en-US" sz="1600"/>
            </a:br>
            <a:r>
              <a:rPr lang="en-US" sz="1600"/>
              <a:t>Ray </a:t>
            </a:r>
            <a:r>
              <a:rPr lang="en-US" sz="1600" err="1"/>
              <a:t>Hoobler</a:t>
            </a:r>
            <a:r>
              <a:rPr lang="en-US" sz="1600"/>
              <a:t>, Ph.D.</a:t>
            </a:r>
            <a:br>
              <a:rPr lang="en-US" sz="1600"/>
            </a:br>
            <a:r>
              <a:rPr lang="en-US" sz="1600"/>
              <a:t>Ray.Hoobler@utah.edu</a:t>
            </a:r>
            <a:br>
              <a:rPr lang="en-US" sz="1600"/>
            </a:br>
            <a:r>
              <a:rPr lang="en-US" sz="1600"/>
              <a:t>801-585-5630</a:t>
            </a:r>
            <a:br>
              <a:rPr lang="en-US" sz="1600"/>
            </a:br>
            <a:endParaRPr lang="en-US" sz="1600"/>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8077762" y="5255593"/>
            <a:ext cx="2447364"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endParaRPr lang="en-US" sz="1800">
              <a:solidFill>
                <a:schemeClr val="bg1"/>
              </a:solidFill>
              <a:latin typeface="+mj-lt"/>
              <a:ea typeface="+mn-ea"/>
              <a:cs typeface="+mn-cs"/>
            </a:endParaRP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52450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200" u="sng"/>
          </a:p>
        </p:txBody>
      </p:sp>
      <p:pic>
        <p:nvPicPr>
          <p:cNvPr id="7" name="Picture 6">
            <a:extLst>
              <a:ext uri="{FF2B5EF4-FFF2-40B4-BE49-F238E27FC236}">
                <a16:creationId xmlns:a16="http://schemas.microsoft.com/office/drawing/2014/main" id="{B5570EB3-5912-41F4-8605-843B3D1FEBD6}"/>
              </a:ext>
            </a:extLst>
          </p:cNvPr>
          <p:cNvPicPr>
            <a:picLocks noChangeAspect="1"/>
          </p:cNvPicPr>
          <p:nvPr/>
        </p:nvPicPr>
        <p:blipFill>
          <a:blip r:embed="rId2"/>
          <a:stretch>
            <a:fillRect/>
          </a:stretch>
        </p:blipFill>
        <p:spPr>
          <a:xfrm>
            <a:off x="9423185" y="265435"/>
            <a:ext cx="2489629" cy="933611"/>
          </a:xfrm>
          <a:prstGeom prst="rect">
            <a:avLst/>
          </a:prstGeom>
        </p:spPr>
      </p:pic>
    </p:spTree>
    <p:extLst>
      <p:ext uri="{BB962C8B-B14F-4D97-AF65-F5344CB8AC3E}">
        <p14:creationId xmlns:p14="http://schemas.microsoft.com/office/powerpoint/2010/main" val="34680538"/>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a:t>1.1 Why the topic? </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56199" y="1509056"/>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167636" y="1480797"/>
            <a:ext cx="4278124" cy="1790723"/>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0"/>
              </a:spcAft>
              <a:buNone/>
            </a:pPr>
            <a:r>
              <a:rPr lang="en-US" sz="1600">
                <a:solidFill>
                  <a:prstClr val="black">
                    <a:lumMod val="75000"/>
                    <a:lumOff val="25000"/>
                  </a:prstClr>
                </a:solidFill>
              </a:rPr>
              <a:t>As COVID-19 continues to spread, data reveal unequal impacts across population groups. The Hispanic/Latino population is Utah’s largest minority group. While they make up 14.2% of the state’s population, they account for 29.5% of COVID-19 cases and 20.9% of COVID-19 deaths.</a:t>
            </a:r>
          </a:p>
          <a:p>
            <a:pPr marL="0" indent="0">
              <a:lnSpc>
                <a:spcPct val="100000"/>
              </a:lnSpc>
              <a:spcAft>
                <a:spcPts val="0"/>
              </a:spcAft>
              <a:buNone/>
            </a:pPr>
            <a:r>
              <a:rPr lang="en-US" sz="1600">
                <a:solidFill>
                  <a:prstClr val="black">
                    <a:lumMod val="75000"/>
                    <a:lumOff val="25000"/>
                  </a:prstClr>
                </a:solidFill>
              </a:rPr>
              <a:t> </a:t>
            </a:r>
          </a:p>
          <a:p>
            <a:pPr marL="0" indent="0">
              <a:spcBef>
                <a:spcPts val="2400"/>
              </a:spcBef>
              <a:spcAft>
                <a:spcPts val="0"/>
              </a:spcAft>
              <a:buNone/>
            </a:pPr>
            <a:endParaRPr lang="en-US">
              <a:solidFill>
                <a:prstClr val="black">
                  <a:lumMod val="75000"/>
                  <a:lumOff val="25000"/>
                </a:prstClr>
              </a:solidFill>
            </a:endParaRP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56199" y="3505906"/>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167636" y="3505906"/>
            <a:ext cx="4492984" cy="27120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2000"/>
              </a:spcAft>
              <a:buNone/>
            </a:pPr>
            <a:r>
              <a:rPr lang="en-US" sz="2100">
                <a:solidFill>
                  <a:prstClr val="black">
                    <a:lumMod val="75000"/>
                    <a:lumOff val="25000"/>
                  </a:prstClr>
                </a:solidFill>
              </a:rPr>
              <a:t>Health care access and utilization—Health insurance rates vary widely by race/ethnicity as seen in Figure 1. More than 35% of Utah’s Hispanic/Latino population has no health insurance, compared with only 8.3% of the white population. Additionally, Figure 1 shows that cost frequently prohibits minority populations from receiving needed care.</a:t>
            </a:r>
          </a:p>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a:p>
            <a:pPr marL="0" indent="0">
              <a:spcAft>
                <a:spcPts val="2000"/>
              </a:spcAft>
              <a:buNone/>
            </a:pPr>
            <a:endParaRPr lang="en-US" sz="18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pic>
        <p:nvPicPr>
          <p:cNvPr id="9" name="Picture 8">
            <a:extLst>
              <a:ext uri="{FF2B5EF4-FFF2-40B4-BE49-F238E27FC236}">
                <a16:creationId xmlns:a16="http://schemas.microsoft.com/office/drawing/2014/main" id="{B4C279FA-FEE6-4413-88EF-00781BE96299}"/>
              </a:ext>
            </a:extLst>
          </p:cNvPr>
          <p:cNvPicPr>
            <a:picLocks noChangeAspect="1"/>
          </p:cNvPicPr>
          <p:nvPr/>
        </p:nvPicPr>
        <p:blipFill>
          <a:blip r:embed="rId4"/>
          <a:stretch>
            <a:fillRect/>
          </a:stretch>
        </p:blipFill>
        <p:spPr>
          <a:xfrm>
            <a:off x="6217920" y="1230711"/>
            <a:ext cx="5713457" cy="4824992"/>
          </a:xfrm>
          <a:prstGeom prst="rect">
            <a:avLst/>
          </a:prstGeom>
        </p:spPr>
      </p:pic>
      <p:sp>
        <p:nvSpPr>
          <p:cNvPr id="12" name="TextBox 11">
            <a:extLst>
              <a:ext uri="{FF2B5EF4-FFF2-40B4-BE49-F238E27FC236}">
                <a16:creationId xmlns:a16="http://schemas.microsoft.com/office/drawing/2014/main" id="{FED2ACF9-F21E-4734-8991-78CFA97C850A}"/>
              </a:ext>
            </a:extLst>
          </p:cNvPr>
          <p:cNvSpPr txBox="1"/>
          <p:nvPr/>
        </p:nvSpPr>
        <p:spPr>
          <a:xfrm>
            <a:off x="6384809" y="6076366"/>
            <a:ext cx="5339037" cy="914400"/>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b="0" i="1">
                <a:solidFill>
                  <a:srgbClr val="333333"/>
                </a:solidFill>
                <a:effectLst/>
                <a:latin typeface="Myriad-Pro"/>
              </a:rPr>
              <a:t>Source: </a:t>
            </a:r>
            <a:r>
              <a:rPr lang="en-US" sz="1200" b="0" i="1">
                <a:solidFill>
                  <a:srgbClr val="333333"/>
                </a:solidFill>
                <a:effectLst/>
                <a:latin typeface="Myriad-Pro"/>
                <a:hlinkClick r:id="rId5"/>
              </a:rPr>
              <a:t>Utah Department of Health 2017–2019 Behavioral Risk Factor Surveillance System (BRFSS) Data</a:t>
            </a: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4F88AEBB-715F-436E-9587-3EB760A7D6A1}"/>
              </a:ext>
            </a:extLst>
          </p:cNvPr>
          <p:cNvSpPr txBox="1"/>
          <p:nvPr/>
        </p:nvSpPr>
        <p:spPr>
          <a:xfrm>
            <a:off x="4257039" y="4920002"/>
            <a:ext cx="914400" cy="91440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79598762"/>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a:t>1.2</a:t>
            </a:r>
            <a:r>
              <a:rPr lang="zh-CN" altLang="en-US" b="1"/>
              <a:t> </a:t>
            </a:r>
            <a:r>
              <a:rPr lang="en-US" b="1"/>
              <a:t> Definitions of Equity</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56199" y="1509056"/>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167636" y="1480798"/>
            <a:ext cx="7265164" cy="102872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0"/>
              </a:spcAft>
              <a:buNone/>
            </a:pPr>
            <a:r>
              <a:rPr lang="en-US" sz="1600" b="1" dirty="0">
                <a:solidFill>
                  <a:prstClr val="black">
                    <a:lumMod val="75000"/>
                    <a:lumOff val="25000"/>
                  </a:prstClr>
                </a:solidFill>
              </a:rPr>
              <a:t>Equity</a:t>
            </a:r>
            <a:r>
              <a:rPr lang="en-US" sz="1600" dirty="0">
                <a:solidFill>
                  <a:prstClr val="black">
                    <a:lumMod val="75000"/>
                    <a:lumOff val="25000"/>
                  </a:prstClr>
                </a:solidFill>
              </a:rPr>
              <a:t> in health care can mean equal utilization, distribution according to need, equal access, equal health outcomes (</a:t>
            </a:r>
            <a:r>
              <a:rPr lang="en-US" sz="1600" dirty="0" err="1">
                <a:solidFill>
                  <a:prstClr val="black">
                    <a:lumMod val="75000"/>
                    <a:lumOff val="25000"/>
                  </a:prstClr>
                </a:solidFill>
              </a:rPr>
              <a:t>Culyer</a:t>
            </a:r>
            <a:r>
              <a:rPr lang="en-US" sz="1600" dirty="0">
                <a:solidFill>
                  <a:prstClr val="black">
                    <a:lumMod val="75000"/>
                    <a:lumOff val="25000"/>
                  </a:prstClr>
                </a:solidFill>
              </a:rPr>
              <a:t> &amp;Wagstaff 1993 (24)). </a:t>
            </a:r>
          </a:p>
          <a:p>
            <a:pPr marL="0" indent="0">
              <a:spcBef>
                <a:spcPts val="2400"/>
              </a:spcBef>
              <a:spcAft>
                <a:spcPts val="0"/>
              </a:spcAft>
              <a:buNone/>
            </a:pPr>
            <a:endParaRPr lang="en-US" dirty="0">
              <a:solidFill>
                <a:prstClr val="black">
                  <a:lumMod val="75000"/>
                  <a:lumOff val="25000"/>
                </a:prstClr>
              </a:solidFill>
            </a:endParaRP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56199" y="271676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167636" y="2716279"/>
            <a:ext cx="10775876" cy="150236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2000"/>
              </a:spcAft>
              <a:buNone/>
            </a:pPr>
            <a:r>
              <a:rPr lang="en-US" sz="1600">
                <a:solidFill>
                  <a:prstClr val="black">
                    <a:lumMod val="75000"/>
                    <a:lumOff val="25000"/>
                  </a:prstClr>
                </a:solidFill>
              </a:rPr>
              <a:t>Margaret Whitehead put the definition of health </a:t>
            </a:r>
            <a:r>
              <a:rPr lang="en-US" sz="1600" b="1">
                <a:solidFill>
                  <a:prstClr val="black">
                    <a:lumMod val="75000"/>
                    <a:lumOff val="25000"/>
                  </a:prstClr>
                </a:solidFill>
              </a:rPr>
              <a:t>equity</a:t>
            </a:r>
            <a:r>
              <a:rPr lang="en-US" sz="1600">
                <a:solidFill>
                  <a:prstClr val="black">
                    <a:lumMod val="75000"/>
                    <a:lumOff val="25000"/>
                  </a:prstClr>
                </a:solidFill>
              </a:rPr>
              <a:t> in The Concepts and Principles of Equity in Health that: "as equal access to available care for equal need, equal utilization for equal need, equal quality of care for all." </a:t>
            </a:r>
          </a:p>
          <a:p>
            <a:pPr marL="0" indent="0">
              <a:spcAft>
                <a:spcPts val="2000"/>
              </a:spcAft>
              <a:buNone/>
            </a:pPr>
            <a:endParaRPr lang="en-US" sz="1800" b="1">
              <a:solidFill>
                <a:schemeClr val="accent2">
                  <a:lumMod val="75000"/>
                </a:schemeClr>
              </a:solidFill>
              <a:latin typeface="Segoe UI" panose="020B0502040204020203" pitchFamily="34" charset="0"/>
              <a:cs typeface="Segoe UI" panose="020B0502040204020203" pitchFamily="34" charset="0"/>
            </a:endParaRPr>
          </a:p>
          <a:p>
            <a:pPr marL="0" indent="0">
              <a:spcAft>
                <a:spcPts val="2000"/>
              </a:spcAft>
              <a:buNone/>
            </a:pPr>
            <a:endParaRPr lang="en-US" sz="18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94212" y="4031141"/>
            <a:ext cx="409838" cy="374997"/>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3</a:t>
            </a: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205649" y="4029408"/>
            <a:ext cx="10521529" cy="150236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2000"/>
              </a:spcAft>
              <a:buNone/>
            </a:pPr>
            <a:r>
              <a:rPr lang="en-US" sz="1600">
                <a:solidFill>
                  <a:prstClr val="black">
                    <a:lumMod val="75000"/>
                    <a:lumOff val="25000"/>
                  </a:prstClr>
                </a:solidFill>
              </a:rPr>
              <a:t>She held the view on health </a:t>
            </a:r>
            <a:r>
              <a:rPr lang="en-US" sz="1600" b="1">
                <a:solidFill>
                  <a:prstClr val="black">
                    <a:lumMod val="75000"/>
                    <a:lumOff val="25000"/>
                  </a:prstClr>
                </a:solidFill>
              </a:rPr>
              <a:t>inequity</a:t>
            </a:r>
            <a:r>
              <a:rPr lang="en-US" sz="1600">
                <a:solidFill>
                  <a:prstClr val="black">
                    <a:lumMod val="75000"/>
                    <a:lumOff val="25000"/>
                  </a:prstClr>
                </a:solidFill>
              </a:rPr>
              <a:t> that "are not only unnecessary and avoidable but, in addition, are considered unfair and unjust."</a:t>
            </a:r>
          </a:p>
          <a:p>
            <a:pPr marL="0" indent="0">
              <a:spcAft>
                <a:spcPts val="2000"/>
              </a:spcAft>
              <a:buNone/>
            </a:pPr>
            <a:endParaRPr lang="en-US">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spTree>
    <p:extLst>
      <p:ext uri="{BB962C8B-B14F-4D97-AF65-F5344CB8AC3E}">
        <p14:creationId xmlns:p14="http://schemas.microsoft.com/office/powerpoint/2010/main" val="407025382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normAutofit/>
          </a:bodyPr>
          <a:lstStyle/>
          <a:p>
            <a:r>
              <a:rPr lang="en-US" b="1" dirty="0"/>
              <a:t>1.3 Project Introduction</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56199" y="1509056"/>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167636" y="1480797"/>
            <a:ext cx="4278124" cy="202510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0"/>
              </a:spcAft>
              <a:buNone/>
            </a:pPr>
            <a:r>
              <a:rPr lang="en-US" sz="1600" dirty="0">
                <a:solidFill>
                  <a:prstClr val="black">
                    <a:lumMod val="75000"/>
                    <a:lumOff val="25000"/>
                  </a:prstClr>
                </a:solidFill>
              </a:rPr>
              <a:t>We use publicly available datasets for this project, including the American Community Survey 5-Year data (2015-2019), the CDC/ATSDR Social Vulnerability index, and Area Deprivation Index (ADI), to explore healthcare inequity in Salt Lake County. These datasets provide information at the census tract level.  </a:t>
            </a:r>
          </a:p>
          <a:p>
            <a:pPr marL="0" indent="0">
              <a:spcBef>
                <a:spcPts val="2400"/>
              </a:spcBef>
              <a:spcAft>
                <a:spcPts val="0"/>
              </a:spcAft>
              <a:buNone/>
            </a:pPr>
            <a:endParaRPr lang="en-US" dirty="0">
              <a:solidFill>
                <a:prstClr val="black">
                  <a:lumMod val="75000"/>
                  <a:lumOff val="25000"/>
                </a:prstClr>
              </a:solidFill>
            </a:endParaRP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56199" y="383156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123297" y="3770624"/>
            <a:ext cx="4492984" cy="271201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2000"/>
              </a:spcAft>
              <a:buNone/>
            </a:pPr>
            <a:r>
              <a:rPr lang="en-US" sz="1600" dirty="0">
                <a:solidFill>
                  <a:prstClr val="black">
                    <a:lumMod val="75000"/>
                    <a:lumOff val="25000"/>
                  </a:prstClr>
                </a:solidFill>
              </a:rPr>
              <a:t>Due to limited use of the public dataset, I don't have specific data to reflect health services. For example, how many times does one person go to the hospital one year? How much money have they spent on it? I adopt the health insurance percentage as the proxy for healthcare equity in the project.</a:t>
            </a:r>
          </a:p>
        </p:txBody>
      </p:sp>
      <p:pic>
        <p:nvPicPr>
          <p:cNvPr id="16" name="Picture 15">
            <a:extLst>
              <a:ext uri="{FF2B5EF4-FFF2-40B4-BE49-F238E27FC236}">
                <a16:creationId xmlns:a16="http://schemas.microsoft.com/office/drawing/2014/main" id="{D2BCD09A-24D9-40ED-96D1-EF0CBD36209B}"/>
              </a:ext>
            </a:extLst>
          </p:cNvPr>
          <p:cNvPicPr>
            <a:picLocks noChangeAspect="1"/>
          </p:cNvPicPr>
          <p:nvPr/>
        </p:nvPicPr>
        <p:blipFill>
          <a:blip r:embed="rId3"/>
          <a:stretch>
            <a:fillRect/>
          </a:stretch>
        </p:blipFill>
        <p:spPr>
          <a:xfrm>
            <a:off x="9441748" y="262780"/>
            <a:ext cx="2489629" cy="933611"/>
          </a:xfrm>
          <a:prstGeom prst="rect">
            <a:avLst/>
          </a:prstGeom>
        </p:spPr>
      </p:pic>
      <p:sp>
        <p:nvSpPr>
          <p:cNvPr id="12" name="TextBox 11">
            <a:extLst>
              <a:ext uri="{FF2B5EF4-FFF2-40B4-BE49-F238E27FC236}">
                <a16:creationId xmlns:a16="http://schemas.microsoft.com/office/drawing/2014/main" id="{FED2ACF9-F21E-4734-8991-78CFA97C850A}"/>
              </a:ext>
            </a:extLst>
          </p:cNvPr>
          <p:cNvSpPr txBox="1"/>
          <p:nvPr/>
        </p:nvSpPr>
        <p:spPr>
          <a:xfrm>
            <a:off x="6411314" y="5377202"/>
            <a:ext cx="5339037" cy="914400"/>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i="1">
                <a:solidFill>
                  <a:srgbClr val="333333"/>
                </a:solidFill>
                <a:latin typeface="Myriad-Pro"/>
              </a:rPr>
              <a:t>According to SVI 2018 Documentation-H, we draw the graph to show the uninsured percentage by tracts in Salt Lake County.</a:t>
            </a:r>
          </a:p>
          <a:p>
            <a:pPr marL="0" indent="0" algn="l">
              <a:lnSpc>
                <a:spcPts val="1800"/>
              </a:lnSpc>
              <a:spcAft>
                <a:spcPts val="600"/>
              </a:spcAft>
              <a:buNone/>
            </a:pPr>
            <a:r>
              <a:rPr lang="en-US" sz="1200" i="1">
                <a:solidFill>
                  <a:srgbClr val="333333"/>
                </a:solidFill>
                <a:latin typeface="Myriad-Pro"/>
              </a:rPr>
              <a:t> </a:t>
            </a:r>
          </a:p>
        </p:txBody>
      </p:sp>
      <p:sp>
        <p:nvSpPr>
          <p:cNvPr id="14" name="TextBox 13">
            <a:extLst>
              <a:ext uri="{FF2B5EF4-FFF2-40B4-BE49-F238E27FC236}">
                <a16:creationId xmlns:a16="http://schemas.microsoft.com/office/drawing/2014/main" id="{4F88AEBB-715F-436E-9587-3EB760A7D6A1}"/>
              </a:ext>
            </a:extLst>
          </p:cNvPr>
          <p:cNvSpPr txBox="1"/>
          <p:nvPr/>
        </p:nvSpPr>
        <p:spPr>
          <a:xfrm>
            <a:off x="4257039" y="4920002"/>
            <a:ext cx="914400" cy="914400"/>
          </a:xfrm>
          <a:prstGeom prst="rect">
            <a:avLst/>
          </a:prstGeom>
        </p:spPr>
        <p:txBody>
          <a:bodyPr vert="horz" wrap="non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D7E904F-6361-4592-98B6-A679CBD13014}"/>
              </a:ext>
            </a:extLst>
          </p:cNvPr>
          <p:cNvPicPr>
            <a:picLocks noChangeAspect="1"/>
          </p:cNvPicPr>
          <p:nvPr/>
        </p:nvPicPr>
        <p:blipFill>
          <a:blip r:embed="rId4"/>
          <a:stretch>
            <a:fillRect/>
          </a:stretch>
        </p:blipFill>
        <p:spPr>
          <a:xfrm>
            <a:off x="6236218" y="1470839"/>
            <a:ext cx="5379878" cy="3810152"/>
          </a:xfrm>
          <a:prstGeom prst="rect">
            <a:avLst/>
          </a:prstGeom>
        </p:spPr>
      </p:pic>
    </p:spTree>
    <p:extLst>
      <p:ext uri="{BB962C8B-B14F-4D97-AF65-F5344CB8AC3E}">
        <p14:creationId xmlns:p14="http://schemas.microsoft.com/office/powerpoint/2010/main" val="367382757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normAutofit/>
          </a:bodyPr>
          <a:lstStyle/>
          <a:p>
            <a:r>
              <a:rPr lang="en-US" b="1"/>
              <a:t>2 Dataset and Methods</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41609" y="2048508"/>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2.1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94733" y="2098299"/>
            <a:ext cx="3535101"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Dataset</a:t>
            </a:r>
          </a:p>
        </p:txBody>
      </p:sp>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41609" y="3047344"/>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2.2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94733" y="3063634"/>
            <a:ext cx="3927747" cy="63819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a:solidFill>
                  <a:schemeClr val="accent2">
                    <a:lumMod val="75000"/>
                  </a:schemeClr>
                </a:solidFill>
                <a:latin typeface="Segoe UI" panose="020B0502040204020203" pitchFamily="34" charset="0"/>
                <a:cs typeface="Segoe UI" panose="020B0502040204020203" pitchFamily="34" charset="0"/>
              </a:rPr>
              <a:t>Methods</a:t>
            </a:r>
          </a:p>
        </p:txBody>
      </p:sp>
      <p:pic>
        <p:nvPicPr>
          <p:cNvPr id="21" name="Picture 20">
            <a:extLst>
              <a:ext uri="{FF2B5EF4-FFF2-40B4-BE49-F238E27FC236}">
                <a16:creationId xmlns:a16="http://schemas.microsoft.com/office/drawing/2014/main" id="{42DAAB65-F66A-4371-9718-971E1003956D}"/>
              </a:ext>
            </a:extLst>
          </p:cNvPr>
          <p:cNvPicPr>
            <a:picLocks noChangeAspect="1"/>
          </p:cNvPicPr>
          <p:nvPr/>
        </p:nvPicPr>
        <p:blipFill>
          <a:blip r:embed="rId3"/>
          <a:stretch>
            <a:fillRect/>
          </a:stretch>
        </p:blipFill>
        <p:spPr>
          <a:xfrm>
            <a:off x="9441748" y="262780"/>
            <a:ext cx="2489629" cy="933611"/>
          </a:xfrm>
          <a:prstGeom prst="rect">
            <a:avLst/>
          </a:prstGeom>
        </p:spPr>
      </p:pic>
      <p:sp>
        <p:nvSpPr>
          <p:cNvPr id="8" name="TextBox 7">
            <a:extLst>
              <a:ext uri="{FF2B5EF4-FFF2-40B4-BE49-F238E27FC236}">
                <a16:creationId xmlns:a16="http://schemas.microsoft.com/office/drawing/2014/main" id="{8E05F0EE-9B0B-4D1E-9004-F4A72D382871}"/>
              </a:ext>
            </a:extLst>
          </p:cNvPr>
          <p:cNvSpPr txBox="1"/>
          <p:nvPr/>
        </p:nvSpPr>
        <p:spPr>
          <a:xfrm>
            <a:off x="5638800" y="2971800"/>
            <a:ext cx="914400" cy="91440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E2EEC15-26B2-402D-B80C-B1BA2281F8BE}"/>
              </a:ext>
            </a:extLst>
          </p:cNvPr>
          <p:cNvSpPr txBox="1"/>
          <p:nvPr/>
        </p:nvSpPr>
        <p:spPr>
          <a:xfrm>
            <a:off x="5396879" y="6353629"/>
            <a:ext cx="4962525" cy="509638"/>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a:solidFill>
                  <a:prstClr val="black">
                    <a:lumMod val="75000"/>
                    <a:lumOff val="25000"/>
                  </a:prstClr>
                </a:solidFill>
                <a:latin typeface="Segoe UI" panose="020B0502040204020203" pitchFamily="34" charset="0"/>
                <a:cs typeface="Segoe UI" panose="020B0502040204020203" pitchFamily="34" charset="0"/>
              </a:rPr>
              <a:t>Figure: Project Analysis Framework</a:t>
            </a:r>
            <a:endParaRPr lang="en-AS" sz="12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36" name="Picture 35">
            <a:extLst>
              <a:ext uri="{FF2B5EF4-FFF2-40B4-BE49-F238E27FC236}">
                <a16:creationId xmlns:a16="http://schemas.microsoft.com/office/drawing/2014/main" id="{E2885E06-16FB-4E5C-8202-3711FF2240D0}"/>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2212522" y="1204318"/>
            <a:ext cx="9824710" cy="5141384"/>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pic>
    </p:spTree>
    <p:extLst>
      <p:ext uri="{BB962C8B-B14F-4D97-AF65-F5344CB8AC3E}">
        <p14:creationId xmlns:p14="http://schemas.microsoft.com/office/powerpoint/2010/main" val="579420343"/>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id="{59065FFD-95A5-4387-9888-595CD54FE3CE}" vid="{8A46A32C-1227-47D7-A4C8-360887988C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164</TotalTime>
  <Words>5606</Words>
  <Application>Microsoft Office PowerPoint</Application>
  <PresentationFormat>Widescreen</PresentationFormat>
  <Paragraphs>353</Paragraphs>
  <Slides>54</Slides>
  <Notes>35</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微软雅黑</vt:lpstr>
      <vt:lpstr>Myriad-Pro</vt:lpstr>
      <vt:lpstr>Arial</vt:lpstr>
      <vt:lpstr>Calibri</vt:lpstr>
      <vt:lpstr>Segoe UI</vt:lpstr>
      <vt:lpstr>Segoe UI Light</vt:lpstr>
      <vt:lpstr>Segoe UI Semibold</vt:lpstr>
      <vt:lpstr>Times New Roman</vt:lpstr>
      <vt:lpstr>Get Started with 3D</vt:lpstr>
      <vt:lpstr>Final Presentation Of  Health Inequity in Salt Lake County </vt:lpstr>
      <vt:lpstr>CONTENTS</vt:lpstr>
      <vt:lpstr>1 Background and Introduction</vt:lpstr>
      <vt:lpstr>1.1.1 Why the topic? </vt:lpstr>
      <vt:lpstr>1.1.2 Why the topic? </vt:lpstr>
      <vt:lpstr>1.1 Why the topic? </vt:lpstr>
      <vt:lpstr>1.2  Definitions of Equity</vt:lpstr>
      <vt:lpstr>1.3 Project Introduction</vt:lpstr>
      <vt:lpstr>2 Dataset and Methods</vt:lpstr>
      <vt:lpstr>2.1.1 Public datasets </vt:lpstr>
      <vt:lpstr>2.1.2 Dataset Structure (1)</vt:lpstr>
      <vt:lpstr>2.1.2 Dataset Structure (2)</vt:lpstr>
      <vt:lpstr>2.1.2 Dataset Structure (3)</vt:lpstr>
      <vt:lpstr>2.1.2 Dataset Structure (4.1)</vt:lpstr>
      <vt:lpstr>2.1.2 Dataset Structure (4.2)</vt:lpstr>
      <vt:lpstr>2.1.2 Dataset Structure (5)</vt:lpstr>
      <vt:lpstr>2.2.1 Process of Statistic Analysis</vt:lpstr>
      <vt:lpstr>2.2.2 Introduction: Blinder-Oaxaca Decomposition</vt:lpstr>
      <vt:lpstr>2.2.2 Introduction: Blinder-Oaxaca Decomposition</vt:lpstr>
      <vt:lpstr>2.2.2 Introduction: Blinder-Oaxaca Decomposition</vt:lpstr>
      <vt:lpstr>3 Problems and Solutions in Analysis</vt:lpstr>
      <vt:lpstr>3.1.1 Problems (Highly Correlated Regressors)</vt:lpstr>
      <vt:lpstr>3.1.2 Problems (Heteroscedasticity of Residuals)</vt:lpstr>
      <vt:lpstr>3.1.2 Problems (Heteroscedasticity of Residuals)</vt:lpstr>
      <vt:lpstr>3.2.1 Solutions (Multicollinearity)</vt:lpstr>
      <vt:lpstr>3.2.2 Solutions (Multicollinearity)</vt:lpstr>
      <vt:lpstr>3.2.2 Solutions (Multicollinearity)</vt:lpstr>
      <vt:lpstr>3.2.2 Solutions (Multicollinearity)</vt:lpstr>
      <vt:lpstr>3.2.2 Solutions (Multicollinearity)</vt:lpstr>
      <vt:lpstr>3.2.3 Solutions (Heteroscedasticity of Residuals)</vt:lpstr>
      <vt:lpstr>3.2.3 Solutions (Heteroscedasticity of Residuals)</vt:lpstr>
      <vt:lpstr>3.2.3 Solutions (Heteroscedasticity of Residuals)</vt:lpstr>
      <vt:lpstr>3.2.3 Solutions (Heteroscedasticity of Residuals)</vt:lpstr>
      <vt:lpstr>4 Empirical Research</vt:lpstr>
      <vt:lpstr>4.1.1 The Minority Status and Language Model</vt:lpstr>
      <vt:lpstr>4.1.2 The Minority Status and Language Model</vt:lpstr>
      <vt:lpstr>4.1.3 The Minority Status and Language Model</vt:lpstr>
      <vt:lpstr>4.2.1 The Socioeconomic Status Model</vt:lpstr>
      <vt:lpstr>4.2.2 The Socioeconomic Status Model</vt:lpstr>
      <vt:lpstr>4.2.3 The Socioeconomic Status Model</vt:lpstr>
      <vt:lpstr>4.2.3 The Socioeconomic Status Model</vt:lpstr>
      <vt:lpstr>4.3.1 The Household Composition Model</vt:lpstr>
      <vt:lpstr>4.3.2 The Household Composition Model</vt:lpstr>
      <vt:lpstr>4.3.3 The Household Composition Model</vt:lpstr>
      <vt:lpstr>4.3.3 The Household Composition Model</vt:lpstr>
      <vt:lpstr>4.4.1 The Complete (ADI) Model</vt:lpstr>
      <vt:lpstr>4.4.2 The Complete (ADI) Model</vt:lpstr>
      <vt:lpstr>4.4.3 The Complete (ADI) Model</vt:lpstr>
      <vt:lpstr>4.4.3 The Complete (ADI) Model</vt:lpstr>
      <vt:lpstr>5 Discussion</vt:lpstr>
      <vt:lpstr>6 Conclusions</vt:lpstr>
      <vt:lpstr>7 References</vt:lpstr>
      <vt:lpstr>7 References</vt:lpstr>
      <vt:lpstr>Author Contributions: Thank you to Ray Hoobler, Ph.D., for the guidance on the reports.  Conflicts of Interest: The authors declare no conflict of interest.  Sponsor Information The Professional Master of Science and Technology program Ray Hoobler, Ph.D. Ray.Hoobler@utah.edu 801-585-5630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Bring Your Presentations  to Life with 3D</dc:title>
  <dc:creator>GRACE CAO</dc:creator>
  <cp:lastModifiedBy>GRACE CAO</cp:lastModifiedBy>
  <cp:revision>2</cp:revision>
  <dcterms:created xsi:type="dcterms:W3CDTF">2021-10-17T21:56:02Z</dcterms:created>
  <dcterms:modified xsi:type="dcterms:W3CDTF">2022-05-05T00:23:16Z</dcterms:modified>
</cp:coreProperties>
</file>